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63"/>
  </p:notesMasterIdLst>
  <p:handoutMasterIdLst>
    <p:handoutMasterId r:id="rId64"/>
  </p:handoutMasterIdLst>
  <p:sldIdLst>
    <p:sldId id="424" r:id="rId2"/>
    <p:sldId id="369" r:id="rId3"/>
    <p:sldId id="363" r:id="rId4"/>
    <p:sldId id="364" r:id="rId5"/>
    <p:sldId id="365" r:id="rId6"/>
    <p:sldId id="366"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9" r:id="rId62"/>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t, Phillip" initials="DP" lastIdx="28" clrIdx="0">
    <p:extLst>
      <p:ext uri="{19B8F6BF-5375-455C-9EA6-DF929625EA0E}">
        <p15:presenceInfo xmlns:p15="http://schemas.microsoft.com/office/powerpoint/2012/main" userId="0c306e22-924d-4d2f-9b38-6bfb0b3c3bb0" providerId="Windows Live"/>
      </p:ext>
    </p:extLst>
  </p:cmAuthor>
  <p:cmAuthor id="2" name="Mayumi Egawa" initials="ME" lastIdx="62" clrIdx="1">
    <p:extLst>
      <p:ext uri="{19B8F6BF-5375-455C-9EA6-DF929625EA0E}">
        <p15:presenceInfo xmlns:p15="http://schemas.microsoft.com/office/powerpoint/2012/main" userId="7f28ad574e21e9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5807" autoAdjust="0"/>
  </p:normalViewPr>
  <p:slideViewPr>
    <p:cSldViewPr snapToGrid="0" showGuides="1">
      <p:cViewPr varScale="1">
        <p:scale>
          <a:sx n="114" d="100"/>
          <a:sy n="114" d="100"/>
        </p:scale>
        <p:origin x="106" y="370"/>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help.sap.com/saphelp_470/helpdata/EN/cb/7f941a43b711d189410000e829fbbd/content.ht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help.sap.com/saphelp_470/helpdata/EN/cb/7f93cc43b711d189410000e829fbbd/content.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Forecasting should be done primarily for end-item demand. In manufacturing situations, this means there is no real need for forecasting component parts which make up the final item. When production quantities for the end item have been determined, component demand can be computed based on the production plan of the end item and knowledge of the bill of materials (BOM).</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70434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The central role of MRP is to monitor stocks and in particular, to automatically create procurement proposals for purchasing and production (planned orders, purchase requisitions or delivery schedules). This target is achieved by using various materials planning methods which each cover different procedures.</a:t>
            </a:r>
          </a:p>
          <a:p>
            <a:r>
              <a:rPr lang="en-US" altLang="de-DE" dirty="0"/>
              <a:t>Consumption-based planning is based on past consumption values and uses the forecast or other statistical procedures to determine future requirements. The procedures in consumption-based planning do not refer to the master production schedule. That is, the net requirements calculation is not triggered either by planned independent requirements or dependent requirement. Instead, it is triggered when stock levels fall below a predefined reorder point or by forecast requirements calculated using past consumption values.</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36</a:t>
            </a:fld>
            <a:endParaRPr lang="de-DE" dirty="0"/>
          </a:p>
        </p:txBody>
      </p:sp>
    </p:spTree>
    <p:extLst>
      <p:ext uri="{BB962C8B-B14F-4D97-AF65-F5344CB8AC3E}">
        <p14:creationId xmlns:p14="http://schemas.microsoft.com/office/powerpoint/2010/main" val="2279616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80000"/>
              </a:lnSpc>
            </a:pPr>
            <a:r>
              <a:rPr lang="en-US" altLang="de-DE" sz="800" dirty="0"/>
              <a:t>The lot-size calculation is carried out in MRP. In the net requirements calculation, the system determines material shortages for each requirement date. These shortage quantities must be covered by receipt elements. The system then calculates the quantities required for the receipts in the planning run in the procurement quantity calculation. </a:t>
            </a:r>
          </a:p>
          <a:p>
            <a:pPr>
              <a:lnSpc>
                <a:spcPct val="80000"/>
              </a:lnSpc>
            </a:pPr>
            <a:r>
              <a:rPr lang="en-US" altLang="de-DE" sz="800" dirty="0"/>
              <a:t>In static lot-sizing procedures, the procurement quantity is calculated exclusively by means of the quantity specifications entered in the material master.</a:t>
            </a:r>
          </a:p>
          <a:p>
            <a:pPr>
              <a:lnSpc>
                <a:spcPct val="80000"/>
              </a:lnSpc>
            </a:pPr>
            <a:r>
              <a:rPr lang="en-US" altLang="de-DE" sz="800" dirty="0"/>
              <a:t>Features</a:t>
            </a:r>
          </a:p>
          <a:p>
            <a:pPr>
              <a:lnSpc>
                <a:spcPct val="80000"/>
              </a:lnSpc>
            </a:pPr>
            <a:r>
              <a:rPr lang="en-US" altLang="de-DE" sz="800" dirty="0"/>
              <a:t>The following static lot-sizing procedures are available:</a:t>
            </a:r>
          </a:p>
          <a:p>
            <a:pPr>
              <a:lnSpc>
                <a:spcPct val="80000"/>
              </a:lnSpc>
            </a:pPr>
            <a:r>
              <a:rPr lang="en-US" altLang="de-DE" sz="800" dirty="0"/>
              <a:t>Lot-for-lot order quantity </a:t>
            </a:r>
          </a:p>
          <a:p>
            <a:pPr>
              <a:lnSpc>
                <a:spcPct val="80000"/>
              </a:lnSpc>
            </a:pPr>
            <a:r>
              <a:rPr lang="en-US" altLang="de-DE" sz="800" dirty="0"/>
              <a:t>Fixed lot size </a:t>
            </a:r>
          </a:p>
          <a:p>
            <a:pPr>
              <a:lnSpc>
                <a:spcPct val="80000"/>
              </a:lnSpc>
            </a:pPr>
            <a:r>
              <a:rPr lang="en-US" altLang="de-DE" sz="800" dirty="0"/>
              <a:t>Fixed lot size with splitting and overlapping</a:t>
            </a:r>
          </a:p>
          <a:p>
            <a:pPr>
              <a:lnSpc>
                <a:spcPct val="80000"/>
              </a:lnSpc>
            </a:pPr>
            <a:r>
              <a:rPr lang="en-US" altLang="de-DE" sz="800" dirty="0"/>
              <a:t>Replenishment up to maximum stock level</a:t>
            </a:r>
          </a:p>
          <a:p>
            <a:pPr>
              <a:lnSpc>
                <a:spcPct val="80000"/>
              </a:lnSpc>
            </a:pPr>
            <a:r>
              <a:rPr lang="en-US" altLang="de-DE" sz="800" dirty="0"/>
              <a:t>In period lot-sizing procedures, the system groups several requirements within a time interval together to form a lot. </a:t>
            </a:r>
          </a:p>
          <a:p>
            <a:pPr>
              <a:lnSpc>
                <a:spcPct val="80000"/>
              </a:lnSpc>
            </a:pPr>
            <a:r>
              <a:rPr lang="en-US" altLang="de-DE" sz="800" dirty="0"/>
              <a:t>Features</a:t>
            </a:r>
          </a:p>
          <a:p>
            <a:pPr>
              <a:lnSpc>
                <a:spcPct val="80000"/>
              </a:lnSpc>
            </a:pPr>
            <a:r>
              <a:rPr lang="en-US" altLang="de-DE" sz="800" dirty="0"/>
              <a:t>You can define the following periods: </a:t>
            </a:r>
          </a:p>
          <a:p>
            <a:pPr lvl="2">
              <a:lnSpc>
                <a:spcPct val="80000"/>
              </a:lnSpc>
            </a:pPr>
            <a:r>
              <a:rPr lang="en-US" altLang="de-DE" sz="700" dirty="0">
                <a:latin typeface="Arial" panose="020B0604020202020204" pitchFamily="34" charset="0"/>
              </a:rPr>
              <a:t>days </a:t>
            </a:r>
          </a:p>
          <a:p>
            <a:pPr lvl="2">
              <a:lnSpc>
                <a:spcPct val="80000"/>
              </a:lnSpc>
            </a:pPr>
            <a:r>
              <a:rPr lang="en-US" altLang="de-DE" sz="700" dirty="0">
                <a:latin typeface="Arial" panose="020B0604020202020204" pitchFamily="34" charset="0"/>
              </a:rPr>
              <a:t>weeks </a:t>
            </a:r>
          </a:p>
          <a:p>
            <a:pPr lvl="2">
              <a:lnSpc>
                <a:spcPct val="80000"/>
              </a:lnSpc>
            </a:pPr>
            <a:r>
              <a:rPr lang="en-US" altLang="de-DE" sz="700" dirty="0">
                <a:latin typeface="Arial" panose="020B0604020202020204" pitchFamily="34" charset="0"/>
              </a:rPr>
              <a:t>months </a:t>
            </a:r>
          </a:p>
          <a:p>
            <a:pPr lvl="2">
              <a:lnSpc>
                <a:spcPct val="80000"/>
              </a:lnSpc>
            </a:pPr>
            <a:r>
              <a:rPr lang="en-US" altLang="de-DE" sz="700" dirty="0">
                <a:latin typeface="Arial" panose="020B0604020202020204" pitchFamily="34" charset="0"/>
              </a:rPr>
              <a:t>periods of flexible length equal to posting periods </a:t>
            </a:r>
          </a:p>
          <a:p>
            <a:pPr lvl="2">
              <a:lnSpc>
                <a:spcPct val="80000"/>
              </a:lnSpc>
            </a:pPr>
            <a:r>
              <a:rPr lang="en-US" altLang="de-DE" sz="700" dirty="0">
                <a:latin typeface="Arial" panose="020B0604020202020204" pitchFamily="34" charset="0"/>
              </a:rPr>
              <a:t>freely definable periods according to a planning calendar </a:t>
            </a:r>
          </a:p>
          <a:p>
            <a:pPr>
              <a:lnSpc>
                <a:spcPct val="80000"/>
              </a:lnSpc>
            </a:pPr>
            <a:r>
              <a:rPr lang="en-US" altLang="de-DE" sz="800" dirty="0"/>
              <a:t>The system can interpret the period start of the planning calendar as the availability date or as the delivery date.</a:t>
            </a:r>
          </a:p>
          <a:p>
            <a:pPr>
              <a:lnSpc>
                <a:spcPct val="80000"/>
              </a:lnSpc>
            </a:pPr>
            <a:r>
              <a:rPr lang="en-US" altLang="de-DE" sz="800" dirty="0"/>
              <a:t>In static and period lot-sizing procedures, the costs resulting from stock keeping, from the setup procedures or from purchasing are not taken into consideration. The aim of optimum lot-sizing procedures, on the other hand, is to group shortages together in such a way that costs are minimized. These costs include lot size independent costs (setup or order costs) and storage costs.</a:t>
            </a:r>
          </a:p>
          <a:p>
            <a:pPr>
              <a:lnSpc>
                <a:spcPct val="80000"/>
              </a:lnSpc>
            </a:pPr>
            <a:endParaRPr lang="de-DE" altLang="de-DE" sz="800"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40</a:t>
            </a:fld>
            <a:endParaRPr lang="de-DE" dirty="0"/>
          </a:p>
        </p:txBody>
      </p:sp>
    </p:spTree>
    <p:extLst>
      <p:ext uri="{BB962C8B-B14F-4D97-AF65-F5344CB8AC3E}">
        <p14:creationId xmlns:p14="http://schemas.microsoft.com/office/powerpoint/2010/main" val="3300552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A request or instruction from a purchasing organization to a vendor (external supplier) or a plant to deliver a quantity of material or to perform services at a certain point in time.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2927765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b="1" dirty="0"/>
              <a:t>List Types</a:t>
            </a:r>
          </a:p>
          <a:p>
            <a:r>
              <a:rPr lang="en-US" altLang="de-DE" dirty="0"/>
              <a:t>The SAP system differentiates between the following types of lists:</a:t>
            </a:r>
          </a:p>
          <a:p>
            <a:r>
              <a:rPr lang="en-US" altLang="de-DE" dirty="0"/>
              <a:t>Operation-based lists, for example, time tickets, confirmation slips</a:t>
            </a:r>
          </a:p>
          <a:p>
            <a:r>
              <a:rPr lang="en-US" altLang="de-DE" dirty="0"/>
              <a:t>Component-based lists, for example Pull List, material withdrawal slips</a:t>
            </a:r>
          </a:p>
          <a:p>
            <a:r>
              <a:rPr lang="en-US" altLang="de-DE" dirty="0"/>
              <a:t>PRT lists, for example, PRT overview</a:t>
            </a:r>
          </a:p>
          <a:p>
            <a:r>
              <a:rPr lang="en-US" altLang="de-DE" dirty="0"/>
              <a:t>Multi-purpose lists, for example, object overview, operation control ticket</a:t>
            </a:r>
          </a:p>
          <a:p>
            <a:r>
              <a:rPr lang="en-US" altLang="de-DE" dirty="0"/>
              <a:t>This type of list can contain information about operations or production resources and tools, for example.</a:t>
            </a:r>
          </a:p>
          <a:p>
            <a:r>
              <a:rPr lang="en-US" altLang="de-DE" dirty="0"/>
              <a:t>The lists that the system generates and prints refer to all operations, </a:t>
            </a:r>
            <a:r>
              <a:rPr lang="en-US" altLang="de-DE" dirty="0" err="1"/>
              <a:t>suboperations</a:t>
            </a:r>
            <a:r>
              <a:rPr lang="en-US" altLang="de-DE" dirty="0"/>
              <a:t>, components, and production tool and resources contained in a production order.</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307659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You can withdraw materials for an order that are not listed as components in the order. These "unplanned withdrawals" cause the actual costs of the production order to be updated.</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55</a:t>
            </a:fld>
            <a:endParaRPr lang="de-DE" dirty="0"/>
          </a:p>
        </p:txBody>
      </p:sp>
    </p:spTree>
    <p:extLst>
      <p:ext uri="{BB962C8B-B14F-4D97-AF65-F5344CB8AC3E}">
        <p14:creationId xmlns:p14="http://schemas.microsoft.com/office/powerpoint/2010/main" val="126838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Since production costs were higher than planned, the additional expenditure negatively affects the operating profit. This means that the profit decreases by the amount by which the actual costs charged to the production order exceed the standard price.</a:t>
            </a:r>
          </a:p>
          <a:p>
            <a:r>
              <a:rPr lang="en-US" altLang="de-DE" dirty="0"/>
              <a:t>The actual costs charged to the production order affect net income just as the posting of the inventory change at the time of the goods receipt. Since the actual expense was 20 higher than expected, the operating profit is 200 lower than it would have been if production had been at standard cost.</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59</a:t>
            </a:fld>
            <a:endParaRPr lang="de-DE" dirty="0"/>
          </a:p>
        </p:txBody>
      </p:sp>
    </p:spTree>
    <p:extLst>
      <p:ext uri="{BB962C8B-B14F-4D97-AF65-F5344CB8AC3E}">
        <p14:creationId xmlns:p14="http://schemas.microsoft.com/office/powerpoint/2010/main" val="21445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Calculate and analyze planned costs, target costs, and actual costs of production orders and process orders</a:t>
            </a:r>
          </a:p>
          <a:p>
            <a:r>
              <a:rPr lang="en-US" altLang="de-DE" dirty="0"/>
              <a:t>Calculate or update the work-in-process inventory and the finished goods inventory </a:t>
            </a:r>
          </a:p>
          <a:p>
            <a:pPr lvl="1"/>
            <a:r>
              <a:rPr lang="en-US" altLang="de-DE" dirty="0">
                <a:latin typeface="Arial" panose="020B0604020202020204" pitchFamily="34" charset="0"/>
              </a:rPr>
              <a:t>Calculate and analyze variances</a:t>
            </a:r>
          </a:p>
          <a:p>
            <a:pPr lvl="1"/>
            <a:r>
              <a:rPr lang="en-US" altLang="de-DE" dirty="0">
                <a:latin typeface="Arial" panose="020B0604020202020204" pitchFamily="34" charset="0"/>
              </a:rPr>
              <a:t>Transfer data to </a:t>
            </a:r>
            <a:r>
              <a:rPr lang="en-US" altLang="de-DE" i="1" dirty="0">
                <a:latin typeface="Arial" panose="020B0604020202020204" pitchFamily="34" charset="0"/>
              </a:rPr>
              <a:t>Financial Accounting </a:t>
            </a:r>
            <a:r>
              <a:rPr lang="en-US" altLang="de-DE" dirty="0">
                <a:latin typeface="Arial" panose="020B0604020202020204" pitchFamily="34" charset="0"/>
              </a:rPr>
              <a:t>(FI)</a:t>
            </a:r>
          </a:p>
          <a:p>
            <a:pPr lvl="1"/>
            <a:r>
              <a:rPr lang="en-US" altLang="de-DE" dirty="0">
                <a:latin typeface="Arial" panose="020B0604020202020204" pitchFamily="34" charset="0"/>
              </a:rPr>
              <a:t>Transfer data to </a:t>
            </a:r>
            <a:r>
              <a:rPr lang="en-US" altLang="de-DE" i="1" dirty="0">
                <a:latin typeface="Arial" panose="020B0604020202020204" pitchFamily="34" charset="0"/>
              </a:rPr>
              <a:t>Profitability Analysis </a:t>
            </a:r>
            <a:r>
              <a:rPr lang="en-US" altLang="de-DE" dirty="0">
                <a:latin typeface="Arial" panose="020B0604020202020204" pitchFamily="34" charset="0"/>
              </a:rPr>
              <a:t>(CO-PA)</a:t>
            </a:r>
          </a:p>
          <a:p>
            <a:pPr lvl="1"/>
            <a:r>
              <a:rPr lang="en-US" altLang="de-DE" dirty="0">
                <a:latin typeface="Arial" panose="020B0604020202020204" pitchFamily="34" charset="0"/>
              </a:rPr>
              <a:t>Transfer data to </a:t>
            </a:r>
            <a:r>
              <a:rPr lang="en-US" altLang="de-DE" i="1" dirty="0">
                <a:latin typeface="Arial" panose="020B0604020202020204" pitchFamily="34" charset="0"/>
              </a:rPr>
              <a:t>Profit Center Accounting </a:t>
            </a:r>
            <a:r>
              <a:rPr lang="en-US" altLang="de-DE" dirty="0">
                <a:latin typeface="Arial" panose="020B0604020202020204" pitchFamily="34" charset="0"/>
              </a:rPr>
              <a:t>(EC-PCA)</a:t>
            </a:r>
          </a:p>
          <a:p>
            <a:pPr lvl="1"/>
            <a:r>
              <a:rPr lang="en-US" altLang="de-DE" dirty="0">
                <a:latin typeface="Arial" panose="020B0604020202020204" pitchFamily="34" charset="0"/>
              </a:rPr>
              <a:t>Transfer data to </a:t>
            </a:r>
            <a:r>
              <a:rPr lang="en-US" altLang="de-DE" i="1" dirty="0">
                <a:latin typeface="Arial" panose="020B0604020202020204" pitchFamily="34" charset="0"/>
              </a:rPr>
              <a:t>Actual Costing / Material Ledger</a:t>
            </a:r>
            <a:r>
              <a:rPr lang="en-US" altLang="de-DE" dirty="0">
                <a:latin typeface="Arial" panose="020B0604020202020204" pitchFamily="34" charset="0"/>
              </a:rPr>
              <a:t> (CO-PC-ACT)</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3987144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Item Categories</a:t>
            </a:r>
          </a:p>
          <a:p>
            <a:r>
              <a:rPr lang="en-US" altLang="de-DE" dirty="0"/>
              <a:t>Stock Item – place a reservation and removed from stock when needed</a:t>
            </a:r>
          </a:p>
          <a:p>
            <a:r>
              <a:rPr lang="en-US" altLang="de-DE" dirty="0"/>
              <a:t>Non-Stock Item – Purchase Requisition will need to be created for the item</a:t>
            </a:r>
          </a:p>
          <a:p>
            <a:r>
              <a:rPr lang="en-US" altLang="de-DE" dirty="0"/>
              <a:t>Document Item – CAD drawing, Engineering Documents, </a:t>
            </a:r>
            <a:r>
              <a:rPr lang="en-US" altLang="de-DE" dirty="0" err="1"/>
              <a:t>etc</a:t>
            </a:r>
            <a:endParaRPr lang="en-US" altLang="de-DE" dirty="0"/>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241181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Routings enable you to plan the production of </a:t>
            </a:r>
            <a:r>
              <a:rPr lang="en-US" altLang="de-DE" b="1" dirty="0"/>
              <a:t>materials</a:t>
            </a:r>
            <a:r>
              <a:rPr lang="en-US" altLang="de-DE" dirty="0"/>
              <a:t> (products). Therefore, routings are used as a template for production orders and run schedules as well as a basis for product costing. </a:t>
            </a:r>
          </a:p>
          <a:p>
            <a:endParaRPr lang="en-US" altLang="de-DE" dirty="0"/>
          </a:p>
          <a:p>
            <a:r>
              <a:rPr lang="en-US" altLang="de-DE" dirty="0"/>
              <a:t>A routing is a description of which </a:t>
            </a:r>
            <a:r>
              <a:rPr lang="en-US" altLang="de-DE" b="1" dirty="0"/>
              <a:t>operations</a:t>
            </a:r>
            <a:r>
              <a:rPr lang="en-US" altLang="de-DE" dirty="0"/>
              <a:t> (process steps) have to be carried out and in which order to produce a </a:t>
            </a:r>
            <a:r>
              <a:rPr lang="en-US" altLang="de-DE" b="1" dirty="0"/>
              <a:t>material</a:t>
            </a:r>
            <a:r>
              <a:rPr lang="en-US" altLang="de-DE" dirty="0"/>
              <a:t> (product). As well as information about the </a:t>
            </a:r>
            <a:r>
              <a:rPr lang="en-US" altLang="de-DE" b="1" dirty="0"/>
              <a:t>operations</a:t>
            </a:r>
            <a:r>
              <a:rPr lang="en-US" altLang="de-DE" dirty="0"/>
              <a:t> and the order in which they are carried out, a routing also contains details about the work centers at which they are carried out as well as about the required </a:t>
            </a:r>
            <a:r>
              <a:rPr lang="en-US" altLang="de-DE" b="1" dirty="0"/>
              <a:t>production resources and tools</a:t>
            </a:r>
            <a:r>
              <a:rPr lang="en-US" altLang="de-DE" dirty="0"/>
              <a:t> (includes jigs and fixtures). </a:t>
            </a:r>
            <a:r>
              <a:rPr lang="en-US" altLang="de-DE" b="1" dirty="0"/>
              <a:t>Standard values</a:t>
            </a:r>
            <a:r>
              <a:rPr lang="en-US" altLang="de-DE" dirty="0"/>
              <a:t> for the execution of individual operations are also saved in routings.</a:t>
            </a:r>
          </a:p>
          <a:p>
            <a:endParaRPr lang="en-US" altLang="de-DE" dirty="0"/>
          </a:p>
          <a:p>
            <a:r>
              <a:rPr lang="en-US" altLang="de-DE" dirty="0"/>
              <a:t>In a routing you plan</a:t>
            </a:r>
          </a:p>
          <a:p>
            <a:r>
              <a:rPr lang="en-US" altLang="de-DE" dirty="0"/>
              <a:t>- The </a:t>
            </a:r>
            <a:r>
              <a:rPr lang="en-US" altLang="de-DE" b="1" dirty="0"/>
              <a:t>operations</a:t>
            </a:r>
            <a:r>
              <a:rPr lang="en-US" altLang="de-DE" dirty="0"/>
              <a:t> (work steps) to be carried out during production</a:t>
            </a:r>
          </a:p>
          <a:p>
            <a:r>
              <a:rPr lang="en-US" altLang="de-DE" dirty="0"/>
              <a:t>- The activities to be performed in the operations as a basis for determining dates, capacity requirements, and costs</a:t>
            </a:r>
          </a:p>
          <a:p>
            <a:r>
              <a:rPr lang="en-US" altLang="de-DE" dirty="0"/>
              <a:t>- The use of materials during production</a:t>
            </a:r>
          </a:p>
          <a:p>
            <a:r>
              <a:rPr lang="en-US" altLang="de-DE" dirty="0"/>
              <a:t>- The use of work centers</a:t>
            </a:r>
          </a:p>
          <a:p>
            <a:r>
              <a:rPr lang="en-US" altLang="de-DE" dirty="0"/>
              <a:t>- The quality checks to be carried out during production</a:t>
            </a:r>
          </a:p>
          <a:p>
            <a:endParaRPr lang="en-US" altLang="de-DE" dirty="0"/>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853054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b="1" dirty="0"/>
              <a:t>Data in work centers is used for</a:t>
            </a:r>
          </a:p>
          <a:p>
            <a:r>
              <a:rPr lang="en-US" altLang="de-DE" dirty="0"/>
              <a:t>- Scheduling - Operating times and formulas are entered in the work center, so that the duration of an operation can be calculated. </a:t>
            </a:r>
          </a:p>
          <a:p>
            <a:r>
              <a:rPr lang="en-US" altLang="de-DE" dirty="0"/>
              <a:t>- Costing - Formulas are entered in the work center, so that the costs of an operation can be calculated. A work center is also assigned to a cost center. </a:t>
            </a:r>
          </a:p>
          <a:p>
            <a:r>
              <a:rPr lang="en-US" altLang="de-DE" dirty="0"/>
              <a:t>- Capacity planning - The available capacity and formulas for calculating capacity requirements are entered in the work center. </a:t>
            </a:r>
          </a:p>
          <a:p>
            <a:r>
              <a:rPr lang="en-US" altLang="de-DE" dirty="0"/>
              <a:t>- Simplifying operation maintenance - Various default values for operations can be entered in the work center</a:t>
            </a:r>
          </a:p>
          <a:p>
            <a:endParaRPr lang="en-US" altLang="de-DE" dirty="0"/>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03901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Supply chain planning, to a large degree, starts with forecasting. Matching supply and demand is an important goal for most firms and is at the heart of operational planning. It is also of significant importance as the overly optimistic Cisco </a:t>
            </a:r>
            <a:r>
              <a:rPr lang="en-US" altLang="de-DE" dirty="0" err="1"/>
              <a:t>foand</a:t>
            </a:r>
            <a:r>
              <a:rPr lang="en-US" altLang="de-DE" dirty="0"/>
              <a:t> in 2001 when it took a $2.2 Billion inventory write-down because of their ability to “forecast demand with near-scientific precision” 1. Since most production systems can’t respond to consumer demand instantaneously, some estimate, or </a:t>
            </a:r>
            <a:r>
              <a:rPr lang="en-US" altLang="de-DE" i="1" dirty="0"/>
              <a:t>forecast, </a:t>
            </a:r>
            <a:r>
              <a:rPr lang="en-US" altLang="de-DE" dirty="0"/>
              <a:t>of future demand is required so that the efficient and effective operational plans can be made. </a:t>
            </a:r>
          </a:p>
          <a:p>
            <a:endParaRPr lang="en-US" altLang="de-DE" dirty="0"/>
          </a:p>
          <a:p>
            <a:r>
              <a:rPr lang="en-US" altLang="de-DE" dirty="0"/>
              <a:t>Forecasts are always wrong, but some are “more wrong” than others. Forecasting the demand for innovative products, fashion goods, and the like is generally more difficult than forecasting demand for more “commodity-like” products that are sold on a daily basis. Aggregate forecasts of a group of similar products are generally more accurate than individual forecasts of the individual products that make up the group. Finally, the longer the forecast into the future, the less reliable the forecast will be.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35993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Aggregating forecasts across multiple items reduces forecasting errors. A clothing store, for instance, might be able to estimate within a pretty narrow range what the demand will be for men’s dress shirts. But when that store tries to estimate the demand for individual styles, colors, and sizes of shirts, the accuracy of their forecasts will be considerably worse. Firms handle this kind of forecasting problem usually in one of three ways; they either forecast from the bottom up, from the top down, or they start in the middle and work both up and down. The “top down” forecast essentially estimates total sales demand and then divides those sales dollars level by level until the stock keeping unit (SKU) is reached. The “bottom up” method, as one might expect, starts with forecasts at the SKU level and then aggregates those demand estimates level by level to reach a company–level forecast. Another method, one might call the “in-between” method, starts forecasts at the category level (like men’s dress shirts), and then works up to determine store sales and works down to divide up the forecast into styles, colors and SKUs.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1014602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pPr>
              <a:lnSpc>
                <a:spcPct val="80000"/>
              </a:lnSpc>
            </a:pPr>
            <a:r>
              <a:rPr lang="en-US" altLang="de-DE" sz="1400" dirty="0"/>
              <a:t>Planning strategies represent the business procedures for the planning of production quantities and dates. A wide range of production planning strategies are available in the SAP R/3 System, offering a large number of different options ranging from pure </a:t>
            </a:r>
            <a:r>
              <a:rPr lang="en-US" altLang="de-DE" sz="1400" dirty="0">
                <a:hlinkClick r:id="rId3"/>
              </a:rPr>
              <a:t>make-to-order production</a:t>
            </a:r>
            <a:r>
              <a:rPr lang="en-US" altLang="de-DE" sz="1400" dirty="0"/>
              <a:t> to </a:t>
            </a:r>
            <a:r>
              <a:rPr lang="en-US" altLang="de-DE" sz="1400" dirty="0">
                <a:hlinkClick r:id="rId4"/>
              </a:rPr>
              <a:t>make-to-stock production</a:t>
            </a:r>
            <a:r>
              <a:rPr lang="en-US" altLang="de-DE" sz="1400" dirty="0"/>
              <a:t>. Depending on the strategy you choose, you can:</a:t>
            </a:r>
          </a:p>
          <a:p>
            <a:pPr>
              <a:lnSpc>
                <a:spcPct val="80000"/>
              </a:lnSpc>
            </a:pPr>
            <a:r>
              <a:rPr lang="en-US" altLang="de-DE" sz="1400" dirty="0"/>
              <a:t>Use sales orders and/or sales forecast values to create the demand program </a:t>
            </a:r>
          </a:p>
          <a:p>
            <a:pPr>
              <a:lnSpc>
                <a:spcPct val="80000"/>
              </a:lnSpc>
            </a:pPr>
            <a:r>
              <a:rPr lang="en-US" altLang="de-DE" sz="1400" dirty="0"/>
              <a:t>Move the stocking level down to the assembly level so that final assembly is triggered by the incoming sales order </a:t>
            </a:r>
          </a:p>
          <a:p>
            <a:pPr>
              <a:lnSpc>
                <a:spcPct val="80000"/>
              </a:lnSpc>
            </a:pPr>
            <a:r>
              <a:rPr lang="en-US" altLang="de-DE" sz="1400" dirty="0"/>
              <a:t>Carry out Demand Management specifically for the assembly</a:t>
            </a:r>
          </a:p>
          <a:p>
            <a:pPr>
              <a:lnSpc>
                <a:spcPct val="80000"/>
              </a:lnSpc>
            </a:pPr>
            <a:r>
              <a:rPr lang="en-US" altLang="de-DE" sz="1400" dirty="0"/>
              <a:t>Strategies for Make-to-Stock Production   </a:t>
            </a:r>
          </a:p>
          <a:p>
            <a:pPr>
              <a:lnSpc>
                <a:spcPct val="80000"/>
              </a:lnSpc>
            </a:pPr>
            <a:r>
              <a:rPr lang="en-US" altLang="de-DE" sz="1400" dirty="0"/>
              <a:t>Purpose</a:t>
            </a:r>
          </a:p>
          <a:p>
            <a:pPr>
              <a:lnSpc>
                <a:spcPct val="80000"/>
              </a:lnSpc>
            </a:pPr>
            <a:r>
              <a:rPr lang="en-US" altLang="de-DE" sz="1400" dirty="0"/>
              <a:t>The planning strategies explained in this section are designed for planning procurement (production or purchasing) of components by planning the final products. If you can plan at component level more easily.</a:t>
            </a:r>
          </a:p>
          <a:p>
            <a:pPr>
              <a:lnSpc>
                <a:spcPct val="80000"/>
              </a:lnSpc>
            </a:pPr>
            <a:r>
              <a:rPr lang="en-US" altLang="de-DE" sz="1400" dirty="0"/>
              <a:t>Prerequisites</a:t>
            </a:r>
          </a:p>
          <a:p>
            <a:pPr>
              <a:lnSpc>
                <a:spcPct val="80000"/>
              </a:lnSpc>
            </a:pPr>
            <a:r>
              <a:rPr lang="en-US" altLang="de-DE" sz="1400" dirty="0"/>
              <a:t>Choose a make-to-stock strategy, if:</a:t>
            </a:r>
          </a:p>
          <a:p>
            <a:pPr>
              <a:lnSpc>
                <a:spcPct val="80000"/>
              </a:lnSpc>
            </a:pPr>
            <a:r>
              <a:rPr lang="en-US" altLang="de-DE" sz="1400" dirty="0"/>
              <a:t>The materials are not segregated. In other words, they are not assigned to specific sales orders. </a:t>
            </a:r>
          </a:p>
          <a:p>
            <a:pPr>
              <a:lnSpc>
                <a:spcPct val="80000"/>
              </a:lnSpc>
            </a:pPr>
            <a:r>
              <a:rPr lang="en-US" altLang="de-DE" sz="1400" dirty="0"/>
              <a:t>Costs need to be tracked at material level, and </a:t>
            </a:r>
            <a:r>
              <a:rPr lang="en-US" altLang="de-DE" sz="1400" u="sng" dirty="0"/>
              <a:t>not</a:t>
            </a:r>
            <a:r>
              <a:rPr lang="en-US" altLang="de-DE" sz="1400" dirty="0"/>
              <a:t> at sales order level.</a:t>
            </a:r>
          </a:p>
          <a:p>
            <a:pPr>
              <a:lnSpc>
                <a:spcPct val="80000"/>
              </a:lnSpc>
            </a:pPr>
            <a:endParaRPr lang="en-US" altLang="de-DE" sz="1400" dirty="0"/>
          </a:p>
          <a:p>
            <a:pPr>
              <a:lnSpc>
                <a:spcPct val="80000"/>
              </a:lnSpc>
            </a:pPr>
            <a:r>
              <a:rPr lang="en-US" altLang="de-DE" sz="1400" dirty="0"/>
              <a:t>Strategies for Planning Components   </a:t>
            </a:r>
          </a:p>
          <a:p>
            <a:pPr>
              <a:lnSpc>
                <a:spcPct val="80000"/>
              </a:lnSpc>
            </a:pPr>
            <a:r>
              <a:rPr lang="en-US" altLang="de-DE" sz="1400" dirty="0"/>
              <a:t>Purpose</a:t>
            </a:r>
          </a:p>
          <a:p>
            <a:pPr>
              <a:lnSpc>
                <a:spcPct val="80000"/>
              </a:lnSpc>
            </a:pPr>
            <a:r>
              <a:rPr lang="en-US" altLang="de-DE" sz="1400" dirty="0"/>
              <a:t>The planning strategies explained in this section are designed for planning the procurement (production or purchasing) of components by planning the components themselves. This is particularly useful in the following cases:</a:t>
            </a:r>
          </a:p>
          <a:p>
            <a:pPr>
              <a:lnSpc>
                <a:spcPct val="80000"/>
              </a:lnSpc>
            </a:pPr>
            <a:r>
              <a:rPr lang="en-US" altLang="de-DE" sz="1400" dirty="0"/>
              <a:t>There is a variety of finished products (possibly with an irregular demand pattern where planning is not possible). </a:t>
            </a:r>
          </a:p>
          <a:p>
            <a:pPr>
              <a:lnSpc>
                <a:spcPct val="80000"/>
              </a:lnSpc>
            </a:pPr>
            <a:r>
              <a:rPr lang="en-US" altLang="de-DE" sz="1400" dirty="0"/>
              <a:t>The finished products are consumption-based.</a:t>
            </a:r>
          </a:p>
          <a:p>
            <a:pPr>
              <a:lnSpc>
                <a:spcPct val="80000"/>
              </a:lnSpc>
            </a:pPr>
            <a:r>
              <a:rPr lang="en-US" altLang="de-DE" sz="1400" dirty="0"/>
              <a:t>The overall purpose of planning at component level is to procure components to stock (without sales orders) in order to react to customer demand as quickly as possible. </a:t>
            </a:r>
          </a:p>
          <a:p>
            <a:pPr>
              <a:lnSpc>
                <a:spcPct val="80000"/>
              </a:lnSpc>
            </a:pPr>
            <a:r>
              <a:rPr lang="en-US" altLang="de-DE" sz="1400" dirty="0"/>
              <a:t>Prerequisites</a:t>
            </a:r>
          </a:p>
          <a:p>
            <a:pPr>
              <a:lnSpc>
                <a:spcPct val="80000"/>
              </a:lnSpc>
            </a:pPr>
            <a:r>
              <a:rPr lang="en-US" altLang="de-DE" sz="1400" dirty="0"/>
              <a:t>Choose a strategy for planning components, if:</a:t>
            </a:r>
          </a:p>
          <a:p>
            <a:pPr>
              <a:lnSpc>
                <a:spcPct val="80000"/>
              </a:lnSpc>
            </a:pPr>
            <a:r>
              <a:rPr lang="en-US" altLang="de-DE" sz="1400" dirty="0"/>
              <a:t>The components are not segregated; that is, they are not uniquely linked at specific orders. </a:t>
            </a:r>
          </a:p>
          <a:p>
            <a:pPr>
              <a:lnSpc>
                <a:spcPct val="80000"/>
              </a:lnSpc>
            </a:pPr>
            <a:r>
              <a:rPr lang="en-US" altLang="de-DE" sz="1400" dirty="0"/>
              <a:t>Costs should be tracked at component (material) level and not at order level.</a:t>
            </a:r>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209373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pPr>
              <a:lnSpc>
                <a:spcPct val="80000"/>
              </a:lnSpc>
            </a:pPr>
            <a:r>
              <a:rPr lang="en-US" altLang="de-DE" sz="1400" dirty="0"/>
              <a:t>Strategies for Make-to-Order (MTO) Production   </a:t>
            </a:r>
          </a:p>
          <a:p>
            <a:pPr>
              <a:lnSpc>
                <a:spcPct val="80000"/>
              </a:lnSpc>
            </a:pPr>
            <a:r>
              <a:rPr lang="en-US" altLang="de-DE" sz="1400" dirty="0"/>
              <a:t>Purpose</a:t>
            </a:r>
          </a:p>
          <a:p>
            <a:pPr>
              <a:lnSpc>
                <a:spcPct val="80000"/>
              </a:lnSpc>
            </a:pPr>
            <a:r>
              <a:rPr lang="en-US" altLang="de-DE" sz="1400" dirty="0"/>
              <a:t>The planning strategies explained in this section are designed for the production of a material for a specific individual sales order. In other words, you do not want to produce finished products until you receive a sales order. This means that make-to-order strategies always support a very close customer-vendor relationship, because your sales orders are closely linked to production.</a:t>
            </a:r>
          </a:p>
          <a:p>
            <a:pPr>
              <a:lnSpc>
                <a:spcPct val="80000"/>
              </a:lnSpc>
            </a:pPr>
            <a:r>
              <a:rPr lang="en-US" altLang="de-DE" sz="1400" dirty="0"/>
              <a:t>The same relationship exists between the sales order and production that exists in a make-to-order environment. Make-to-order is also used in the following environments.</a:t>
            </a:r>
          </a:p>
          <a:p>
            <a:pPr>
              <a:lnSpc>
                <a:spcPct val="80000"/>
              </a:lnSpc>
            </a:pPr>
            <a:r>
              <a:rPr lang="en-US" altLang="de-DE" sz="1400" dirty="0"/>
              <a:t>Production using variant configuration </a:t>
            </a:r>
          </a:p>
          <a:p>
            <a:pPr>
              <a:lnSpc>
                <a:spcPct val="80000"/>
              </a:lnSpc>
            </a:pPr>
            <a:r>
              <a:rPr lang="en-US" altLang="de-DE" sz="1400" dirty="0"/>
              <a:t>Assemble-to-order</a:t>
            </a:r>
          </a:p>
          <a:p>
            <a:pPr>
              <a:lnSpc>
                <a:spcPct val="80000"/>
              </a:lnSpc>
            </a:pPr>
            <a:r>
              <a:rPr lang="en-US" altLang="de-DE" sz="1400" dirty="0"/>
              <a:t>Prerequisites</a:t>
            </a:r>
          </a:p>
          <a:p>
            <a:pPr>
              <a:lnSpc>
                <a:spcPct val="80000"/>
              </a:lnSpc>
            </a:pPr>
            <a:r>
              <a:rPr lang="en-US" altLang="de-DE" sz="1400" dirty="0"/>
              <a:t>Choose a make-to-order strategy, if:</a:t>
            </a:r>
          </a:p>
          <a:p>
            <a:pPr>
              <a:lnSpc>
                <a:spcPct val="80000"/>
              </a:lnSpc>
            </a:pPr>
            <a:r>
              <a:rPr lang="en-US" altLang="de-DE" sz="1400" dirty="0"/>
              <a:t>The materials are segregated. In other words, they are uniquely assigned to specific sales orders. </a:t>
            </a:r>
          </a:p>
          <a:p>
            <a:pPr>
              <a:lnSpc>
                <a:spcPct val="80000"/>
              </a:lnSpc>
            </a:pPr>
            <a:r>
              <a:rPr lang="en-US" altLang="de-DE" sz="1400" dirty="0"/>
              <a:t>Costs must be tracked at sales order level and not on material level.</a:t>
            </a:r>
          </a:p>
          <a:p>
            <a:pPr>
              <a:lnSpc>
                <a:spcPct val="80000"/>
              </a:lnSpc>
            </a:pPr>
            <a:endParaRPr lang="en-US" altLang="de-DE" sz="1400" dirty="0"/>
          </a:p>
          <a:p>
            <a:pPr>
              <a:lnSpc>
                <a:spcPct val="80000"/>
              </a:lnSpc>
            </a:pPr>
            <a:r>
              <a:rPr lang="en-US" altLang="de-DE" sz="1400" dirty="0"/>
              <a:t>Strategies for Configurable Materials   </a:t>
            </a:r>
          </a:p>
          <a:p>
            <a:pPr>
              <a:lnSpc>
                <a:spcPct val="80000"/>
              </a:lnSpc>
            </a:pPr>
            <a:r>
              <a:rPr lang="en-US" altLang="de-DE" sz="1400" dirty="0"/>
              <a:t>Definition</a:t>
            </a:r>
          </a:p>
          <a:p>
            <a:pPr>
              <a:lnSpc>
                <a:spcPct val="80000"/>
              </a:lnSpc>
            </a:pPr>
            <a:r>
              <a:rPr lang="en-US" altLang="de-DE" sz="1400" dirty="0"/>
              <a:t>A configurable material is a material for which different variants are possible.</a:t>
            </a:r>
          </a:p>
          <a:p>
            <a:pPr>
              <a:lnSpc>
                <a:spcPct val="80000"/>
              </a:lnSpc>
            </a:pPr>
            <a:r>
              <a:rPr lang="en-US" altLang="de-DE" sz="1400" dirty="0"/>
              <a:t>The strategies for configurable materials allow you to plan products with an almost unlimited number of possible combinations of characteristics and combination value keys. Use these strategies if you want to plan a product that uses a feasible combination of characteristic values and that does not include final assembly. Typical examples of such products are cars, elevators, forklifts, trucks, buses.</a:t>
            </a:r>
          </a:p>
          <a:p>
            <a:pPr>
              <a:lnSpc>
                <a:spcPct val="80000"/>
              </a:lnSpc>
            </a:pPr>
            <a:endParaRPr lang="en-US" altLang="de-DE" sz="1400" dirty="0"/>
          </a:p>
          <a:p>
            <a:pPr>
              <a:lnSpc>
                <a:spcPct val="80000"/>
              </a:lnSpc>
            </a:pPr>
            <a:r>
              <a:rPr lang="en-US" altLang="de-DE" sz="1400" dirty="0"/>
              <a:t>Assemble-to-order   </a:t>
            </a:r>
          </a:p>
          <a:p>
            <a:pPr>
              <a:lnSpc>
                <a:spcPct val="80000"/>
              </a:lnSpc>
            </a:pPr>
            <a:r>
              <a:rPr lang="en-US" altLang="de-DE" sz="1400" dirty="0"/>
              <a:t>An assemble-to-order environment is one in which the product or service is assembled on receipt of the sales order. Key components are planned or stocked in anticipation of the sales order. Receipt of the order initiates assembly of the customized product. Assemble-to-order is useful where a large number of finished products can be assembled from common components.</a:t>
            </a:r>
          </a:p>
          <a:p>
            <a:pPr>
              <a:lnSpc>
                <a:spcPct val="80000"/>
              </a:lnSpc>
            </a:pPr>
            <a:endParaRPr lang="de-DE" altLang="de-DE" sz="1400"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33</a:t>
            </a:fld>
            <a:endParaRPr lang="de-DE" dirty="0"/>
          </a:p>
        </p:txBody>
      </p:sp>
    </p:spTree>
    <p:extLst>
      <p:ext uri="{BB962C8B-B14F-4D97-AF65-F5344CB8AC3E}">
        <p14:creationId xmlns:p14="http://schemas.microsoft.com/office/powerpoint/2010/main" val="59440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Using MPS you can carefully plan important parts or bottleneck parts in a separate planning run</a:t>
            </a:r>
          </a:p>
          <a:p>
            <a:r>
              <a:rPr lang="en-US" altLang="de-DE" dirty="0"/>
              <a:t>at the highest BOM level before the planning results have an effect on all of the production levels.</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090642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grpSp>
        <p:nvGrpSpPr>
          <p:cNvPr id="9" name="Gruppieren 8"/>
          <p:cNvGrpSpPr/>
          <p:nvPr userDrawn="1"/>
        </p:nvGrpSpPr>
        <p:grpSpPr>
          <a:xfrm>
            <a:off x="10518759" y="6066338"/>
            <a:ext cx="1352566" cy="470987"/>
            <a:chOff x="10518759" y="6066338"/>
            <a:chExt cx="1352566" cy="470987"/>
          </a:xfrm>
        </p:grpSpPr>
        <p:sp>
          <p:nvSpPr>
            <p:cNvPr id="10" name="Rectangle 15"/>
            <p:cNvSpPr/>
            <p:nvPr/>
          </p:nvSpPr>
          <p:spPr bwMode="gray">
            <a:xfrm>
              <a:off x="10518759" y="6088062"/>
              <a:ext cx="1352566" cy="449263"/>
            </a:xfrm>
            <a:prstGeom prst="rect">
              <a:avLst/>
            </a:prstGeom>
            <a:solidFill>
              <a:schemeClr val="bg1"/>
            </a:solidFill>
            <a:ln w="12700" cmpd="sng" algn="ctr">
              <a:no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759" y="6066338"/>
              <a:ext cx="1288232" cy="470987"/>
            </a:xfrm>
            <a:prstGeom prst="rect">
              <a:avLst/>
            </a:prstGeom>
          </p:spPr>
        </p:pic>
      </p:grpSp>
      <p:pic>
        <p:nvPicPr>
          <p:cNvPr id="12" name="Picture 8" descr="M:\Dokumente\UCC_Partner\Logos\SAP UA Logo\SAP_University_Alliances_Logo_2013_Februar\RGB\SAP_UniversityAlliances_scrn_R_pos_stac3.png"/>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24000" y="6184900"/>
            <a:ext cx="647700" cy="352425"/>
          </a:xfrm>
          <a:prstGeom prst="rect">
            <a:avLst/>
          </a:prstGeom>
          <a:noFill/>
          <a:ln>
            <a:noFill/>
          </a:ln>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7" name="Text Placeholder 2"/>
          <p:cNvSpPr>
            <a:spLocks noGrp="1"/>
          </p:cNvSpPr>
          <p:nvPr>
            <p:ph idx="12"/>
          </p:nvPr>
        </p:nvSpPr>
        <p:spPr bwMode="gray">
          <a:xfrm>
            <a:off x="6208016" y="1691079"/>
            <a:ext cx="5661184"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Tree>
    <p:extLst>
      <p:ext uri="{BB962C8B-B14F-4D97-AF65-F5344CB8AC3E}">
        <p14:creationId xmlns:p14="http://schemas.microsoft.com/office/powerpoint/2010/main" val="108057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9" name="Text Placeholder 2"/>
          <p:cNvSpPr>
            <a:spLocks noGrp="1"/>
          </p:cNvSpPr>
          <p:nvPr>
            <p:ph idx="14"/>
          </p:nvPr>
        </p:nvSpPr>
        <p:spPr bwMode="gray">
          <a:xfrm>
            <a:off x="8133316" y="1691079"/>
            <a:ext cx="3735883"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8" name="Text Placeholder 2"/>
          <p:cNvSpPr>
            <a:spLocks noGrp="1"/>
          </p:cNvSpPr>
          <p:nvPr>
            <p:ph idx="13"/>
          </p:nvPr>
        </p:nvSpPr>
        <p:spPr bwMode="gray">
          <a:xfrm>
            <a:off x="4228658" y="1691079"/>
            <a:ext cx="37404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3740399"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a:xfrm>
            <a:off x="324000" y="324075"/>
            <a:ext cx="11545200" cy="756175"/>
          </a:xfrm>
        </p:spPr>
        <p:txBody>
          <a:bodyPr/>
          <a:lstStyle/>
          <a:p>
            <a:r>
              <a:rPr lang="en-US" noProof="0" dirty="0"/>
              <a:t>&lt;Page title&gt;</a:t>
            </a:r>
            <a:endParaRPr lang="en-US" dirty="0"/>
          </a:p>
        </p:txBody>
      </p:sp>
    </p:spTree>
    <p:extLst>
      <p:ext uri="{BB962C8B-B14F-4D97-AF65-F5344CB8AC3E}">
        <p14:creationId xmlns:p14="http://schemas.microsoft.com/office/powerpoint/2010/main" val="68007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714995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de-DE"/>
              <a:t>Bild durch Klicken auf Symbol hinzufügen</a:t>
            </a:r>
            <a:endParaRPr lang="en-US" dirty="0"/>
          </a:p>
        </p:txBody>
      </p:sp>
    </p:spTree>
    <p:extLst>
      <p:ext uri="{BB962C8B-B14F-4D97-AF65-F5344CB8AC3E}">
        <p14:creationId xmlns:p14="http://schemas.microsoft.com/office/powerpoint/2010/main" val="132269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dirty="0"/>
          </a:p>
        </p:txBody>
      </p:sp>
    </p:spTree>
    <p:extLst>
      <p:ext uri="{BB962C8B-B14F-4D97-AF65-F5344CB8AC3E}">
        <p14:creationId xmlns:p14="http://schemas.microsoft.com/office/powerpoint/2010/main" val="2717079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4224188"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dirty="0"/>
          </a:p>
        </p:txBody>
      </p:sp>
    </p:spTree>
    <p:extLst>
      <p:ext uri="{BB962C8B-B14F-4D97-AF65-F5344CB8AC3E}">
        <p14:creationId xmlns:p14="http://schemas.microsoft.com/office/powerpoint/2010/main" val="252588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8" name="Text Placeholder 2"/>
          <p:cNvSpPr>
            <a:spLocks noGrp="1"/>
          </p:cNvSpPr>
          <p:nvPr>
            <p:ph idx="17"/>
          </p:nvPr>
        </p:nvSpPr>
        <p:spPr bwMode="gray">
          <a:xfrm>
            <a:off x="6208016" y="1691079"/>
            <a:ext cx="5661184"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7" name="Text Placeholder 2"/>
          <p:cNvSpPr>
            <a:spLocks noGrp="1"/>
          </p:cNvSpPr>
          <p:nvPr>
            <p:ph idx="1"/>
          </p:nvPr>
        </p:nvSpPr>
        <p:spPr bwMode="gray">
          <a:xfrm>
            <a:off x="324000" y="1691079"/>
            <a:ext cx="5662800"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
        <p:nvSpPr>
          <p:cNvPr id="8" name="Textfeld 7"/>
          <p:cNvSpPr txBox="1"/>
          <p:nvPr userDrawn="1"/>
        </p:nvSpPr>
        <p:spPr>
          <a:xfrm>
            <a:off x="324000" y="2061275"/>
            <a:ext cx="11545200" cy="92333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6000" noProof="0" dirty="0"/>
              <a:t>Thank</a:t>
            </a:r>
            <a:r>
              <a:rPr lang="en-US" sz="6000" baseline="0" noProof="0" dirty="0"/>
              <a:t> you</a:t>
            </a:r>
            <a:r>
              <a:rPr lang="en-US" sz="6000" noProof="0" dirty="0"/>
              <a:t>!</a:t>
            </a:r>
            <a:endParaRPr lang="en-US" sz="6000" kern="0" noProof="0" dirty="0">
              <a:ea typeface="Arial Unicode MS" pitchFamily="34" charset="-128"/>
              <a:cs typeface="Arial Unicode MS" pitchFamily="34" charset="-128"/>
            </a:endParaRPr>
          </a:p>
        </p:txBody>
      </p:sp>
      <p:sp>
        <p:nvSpPr>
          <p:cNvPr id="9" name="Textplatzhalter 5"/>
          <p:cNvSpPr>
            <a:spLocks noGrp="1"/>
          </p:cNvSpPr>
          <p:nvPr>
            <p:ph type="body" sz="quarter" idx="10" hasCustomPrompt="1"/>
          </p:nvPr>
        </p:nvSpPr>
        <p:spPr>
          <a:xfrm>
            <a:off x="3925792" y="3659939"/>
            <a:ext cx="4341615" cy="2141713"/>
          </a:xfrm>
          <a:noFill/>
          <a:ln>
            <a:solidFill>
              <a:schemeClr val="accent1"/>
            </a:solidFill>
          </a:ln>
        </p:spPr>
        <p:txBody>
          <a:bodyPr lIns="108000" tIns="108000" rIns="108000" bIns="108000"/>
          <a:lstStyle>
            <a:lvl1pPr marL="0" indent="0" fontAlgn="base">
              <a:spcBef>
                <a:spcPts val="600"/>
              </a:spcBef>
              <a:spcAft>
                <a:spcPct val="0"/>
              </a:spcAft>
              <a:buClr>
                <a:srgbClr val="F0AB00"/>
              </a:buClr>
              <a:buSzPct val="80000"/>
              <a:buNone/>
              <a:defRPr sz="2400" b="1" baseline="0">
                <a:solidFill>
                  <a:schemeClr val="tx1"/>
                </a:solidFill>
              </a:defRPr>
            </a:lvl1pPr>
            <a:lvl2pPr marL="201600" indent="0">
              <a:buNone/>
              <a:defRPr/>
            </a:lvl2pPr>
            <a:lvl3pPr marL="324000" indent="0">
              <a:buNone/>
              <a:defRPr/>
            </a:lvl3pPr>
            <a:lvl4pPr marL="504000" indent="0">
              <a:buNone/>
              <a:defRPr/>
            </a:lvl4pPr>
            <a:lvl5pPr marL="361338" indent="0">
              <a:buNone/>
              <a:defRPr/>
            </a:lvl5pPr>
          </a:lstStyle>
          <a:p>
            <a:pPr lvl="0"/>
            <a:r>
              <a:rPr lang="en-US" noProof="0" dirty="0"/>
              <a:t>Contact</a:t>
            </a:r>
          </a:p>
          <a:p>
            <a:pPr lvl="0"/>
            <a:endParaRPr lang="en-US" noProof="0" dirty="0"/>
          </a:p>
          <a:p>
            <a:pPr fontAlgn="base">
              <a:spcBef>
                <a:spcPts val="600"/>
              </a:spcBef>
              <a:spcAft>
                <a:spcPct val="0"/>
              </a:spcAft>
              <a:buClr>
                <a:srgbClr val="F0AB00"/>
              </a:buClr>
              <a:buSzPct val="80000"/>
            </a:pPr>
            <a:r>
              <a:rPr lang="en-US" sz="1400" kern="0" noProof="0" dirty="0">
                <a:ea typeface="Arial Unicode MS" pitchFamily="34" charset="-128"/>
                <a:cs typeface="Arial Unicode MS" pitchFamily="34" charset="-128"/>
              </a:rPr>
              <a:t> &lt;First name&gt; &lt;Last name&gt;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&lt;Position, Organization&gt;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&lt;Contact information&gt;</a:t>
            </a:r>
            <a:endParaRPr lang="en-US" sz="1800" kern="0" noProof="0" dirty="0">
              <a:ea typeface="Arial Unicode MS" pitchFamily="34" charset="-128"/>
              <a:cs typeface="Arial Unicode MS" pitchFamily="34" charset="-128"/>
            </a:endParaRPr>
          </a:p>
          <a:p>
            <a:pPr lvl="0"/>
            <a:endParaRPr lang="en-US" noProof="0" dirty="0"/>
          </a:p>
        </p:txBody>
      </p:sp>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uthors">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Authors</a:t>
            </a:r>
          </a:p>
        </p:txBody>
      </p:sp>
    </p:spTree>
    <p:extLst>
      <p:ext uri="{BB962C8B-B14F-4D97-AF65-F5344CB8AC3E}">
        <p14:creationId xmlns:p14="http://schemas.microsoft.com/office/powerpoint/2010/main" val="1787256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urces">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gray">
          <a:xfrm>
            <a:off x="324000" y="1691079"/>
            <a:ext cx="11545200" cy="4392042"/>
          </a:xfrm>
          <a:prstGeom prst="rect">
            <a:avLst/>
          </a:prstGeom>
        </p:spPr>
        <p:txBody>
          <a:bodyPr vert="horz" lIns="0" tIns="0" rIns="0" bIns="0" rtlCol="0">
            <a:noAutofit/>
          </a:bodyPr>
          <a:lstStyle>
            <a:lvl1pPr>
              <a:buClr>
                <a:schemeClr val="bg1">
                  <a:lumMod val="65000"/>
                </a:schemeClr>
              </a:buClr>
              <a:defRPr sz="1600">
                <a:solidFill>
                  <a:schemeClr val="bg1">
                    <a:lumMod val="65000"/>
                  </a:schemeClr>
                </a:solidFill>
              </a:defRPr>
            </a:lvl1pPr>
          </a:lstStyle>
          <a:p>
            <a:pPr lvl="0"/>
            <a:r>
              <a:rPr lang="en-US" noProof="0" dirty="0"/>
              <a:t>&lt;level 1&gt;</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Sources</a:t>
            </a:r>
          </a:p>
        </p:txBody>
      </p:sp>
    </p:spTree>
    <p:extLst>
      <p:ext uri="{BB962C8B-B14F-4D97-AF65-F5344CB8AC3E}">
        <p14:creationId xmlns:p14="http://schemas.microsoft.com/office/powerpoint/2010/main" val="387988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Arial"/>
                <a:ea typeface="Arial Unicode MS" pitchFamily="34" charset="-128"/>
                <a:cs typeface="Arial Unicode MS" pitchFamily="34" charset="-128"/>
              </a:rPr>
              <a:t>Teaching material - Information</a:t>
            </a: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&lt;3.1 (</a:t>
            </a:r>
            <a:r>
              <a:rPr lang="de-DE" noProof="0" dirty="0" err="1"/>
              <a:t>July</a:t>
            </a:r>
            <a:r>
              <a:rPr lang="de-DE" noProof="0" dirty="0"/>
              <a:t> 2017)&gt;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Teaching</a:t>
              </a:r>
              <a:r>
                <a:rPr lang="en-US" sz="1800" b="1" kern="1200" baseline="0" noProof="0" dirty="0">
                  <a:solidFill>
                    <a:schemeClr val="tx1"/>
                  </a:solidFill>
                  <a:latin typeface="Arial"/>
                  <a:ea typeface="+mn-ea"/>
                  <a:cs typeface="+mn-cs"/>
                </a:rPr>
                <a:t> </a:t>
              </a:r>
              <a:r>
                <a:rPr lang="en-US" sz="1800" b="1" kern="1200" noProof="0" dirty="0">
                  <a:solidFill>
                    <a:schemeClr val="tx1"/>
                  </a:solidFill>
                  <a:latin typeface="Arial"/>
                  <a:ea typeface="+mn-ea"/>
                  <a:cs typeface="+mn-cs"/>
                </a:rPr>
                <a:t>material </a:t>
              </a:r>
              <a:r>
                <a:rPr lang="en-US" sz="1800" b="1" kern="1200" baseline="0" noProof="0" dirty="0">
                  <a:solidFill>
                    <a:schemeClr val="tx1"/>
                  </a:solidFill>
                  <a:latin typeface="Arial"/>
                  <a:ea typeface="+mn-ea"/>
                  <a:cs typeface="+mn-cs"/>
                </a:rPr>
                <a:t>- Version</a:t>
              </a:r>
              <a:endParaRPr lang="en-US" sz="1200" b="1" kern="1200" noProof="0" dirty="0">
                <a:solidFill>
                  <a:schemeClr val="tx1"/>
                </a:solidFill>
                <a:latin typeface="Arial"/>
                <a:ea typeface="+mn-ea"/>
                <a:cs typeface="+mn-cs"/>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Software used</a:t>
            </a:r>
          </a:p>
        </p:txBody>
      </p:sp>
      <p:sp>
        <p:nvSpPr>
          <p:cNvPr id="20" name="Textfeld 19"/>
          <p:cNvSpPr txBox="1"/>
          <p:nvPr userDrawn="1"/>
        </p:nvSpPr>
        <p:spPr>
          <a:xfrm>
            <a:off x="2043658" y="5176323"/>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Prerequisites</a:t>
            </a:r>
            <a:endParaRPr lang="de-DE" sz="1800" b="0" kern="1200" baseline="0" noProof="0" dirty="0">
              <a:solidFill>
                <a:schemeClr val="tx1"/>
              </a:solidFill>
              <a:latin typeface="+mn-lt"/>
              <a:ea typeface="+mn-ea"/>
              <a:cs typeface="+mn-cs"/>
            </a:endParaRPr>
          </a:p>
        </p:txBody>
      </p:sp>
      <p:sp>
        <p:nvSpPr>
          <p:cNvPr id="21" name="Textplatzhalter 21"/>
          <p:cNvSpPr>
            <a:spLocks noGrp="1"/>
          </p:cNvSpPr>
          <p:nvPr>
            <p:ph type="body" sz="quarter" idx="13" hasCustomPrompt="1"/>
          </p:nvPr>
        </p:nvSpPr>
        <p:spPr>
          <a:xfrm>
            <a:off x="2327107" y="5489073"/>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
        <p:nvSpPr>
          <p:cNvPr id="22" name="Textfeld 21"/>
          <p:cNvSpPr txBox="1"/>
          <p:nvPr userDrawn="1"/>
        </p:nvSpPr>
        <p:spPr>
          <a:xfrm>
            <a:off x="2046605" y="4184140"/>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de-DE" sz="1800" b="0" kern="1200" baseline="0" noProof="0" dirty="0">
                <a:solidFill>
                  <a:schemeClr val="tx1"/>
                </a:solidFill>
                <a:latin typeface="+mn-lt"/>
                <a:ea typeface="+mn-ea"/>
                <a:cs typeface="+mn-cs"/>
              </a:rPr>
              <a:t>Model</a:t>
            </a:r>
          </a:p>
        </p:txBody>
      </p:sp>
      <p:sp>
        <p:nvSpPr>
          <p:cNvPr id="23" name="Textplatzhalter 21"/>
          <p:cNvSpPr>
            <a:spLocks noGrp="1"/>
          </p:cNvSpPr>
          <p:nvPr>
            <p:ph type="body" sz="quarter" idx="16" hasCustomPrompt="1"/>
          </p:nvPr>
        </p:nvSpPr>
        <p:spPr>
          <a:xfrm>
            <a:off x="2327108" y="4583195"/>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a:t>
            </a:r>
            <a:r>
              <a:rPr lang="de-DE" noProof="0" dirty="0" err="1"/>
              <a:t>server</a:t>
            </a:r>
            <a:r>
              <a:rPr lang="de-DE" noProof="0" dirty="0"/>
              <a:t>&gt;</a:t>
            </a:r>
          </a:p>
        </p:txBody>
      </p:sp>
    </p:spTree>
    <p:extLst>
      <p:ext uri="{BB962C8B-B14F-4D97-AF65-F5344CB8AC3E}">
        <p14:creationId xmlns:p14="http://schemas.microsoft.com/office/powerpoint/2010/main" val="743984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Curriculum</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&lt;Curriculum version + last update&gt;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Curriculum </a:t>
              </a:r>
              <a:r>
                <a:rPr lang="en-US" sz="1800" b="1" baseline="0" noProof="0" dirty="0">
                  <a:solidFill>
                    <a:schemeClr val="tx1"/>
                  </a:solidFill>
                  <a:latin typeface="+mj-lt"/>
                </a:rPr>
                <a:t>Version</a:t>
              </a:r>
              <a:endParaRPr lang="en-US" sz="1200" b="1" noProof="0" dirty="0">
                <a:solidFill>
                  <a:schemeClr val="tx1"/>
                </a:solidFill>
                <a:latin typeface="+mj-lt"/>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Software used</a:t>
            </a:r>
          </a:p>
        </p:txBody>
      </p:sp>
      <p:sp>
        <p:nvSpPr>
          <p:cNvPr id="20" name="Textfeld 19"/>
          <p:cNvSpPr txBox="1"/>
          <p:nvPr userDrawn="1"/>
        </p:nvSpPr>
        <p:spPr>
          <a:xfrm>
            <a:off x="2043658" y="4533142"/>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Prerequisites</a:t>
            </a:r>
          </a:p>
        </p:txBody>
      </p:sp>
      <p:sp>
        <p:nvSpPr>
          <p:cNvPr id="21" name="Textplatzhalter 21"/>
          <p:cNvSpPr>
            <a:spLocks noGrp="1"/>
          </p:cNvSpPr>
          <p:nvPr>
            <p:ph type="body" sz="quarter" idx="13" hasCustomPrompt="1"/>
          </p:nvPr>
        </p:nvSpPr>
        <p:spPr>
          <a:xfrm>
            <a:off x="2327107" y="4845892"/>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Tree>
    <p:extLst>
      <p:ext uri="{BB962C8B-B14F-4D97-AF65-F5344CB8AC3E}">
        <p14:creationId xmlns:p14="http://schemas.microsoft.com/office/powerpoint/2010/main" val="1784089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information 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22" name="Gruppieren 21"/>
          <p:cNvGrpSpPr/>
          <p:nvPr userDrawn="1"/>
        </p:nvGrpSpPr>
        <p:grpSpPr>
          <a:xfrm>
            <a:off x="324000" y="1499007"/>
            <a:ext cx="1299600" cy="1299600"/>
            <a:chOff x="214040" y="1152039"/>
            <a:chExt cx="765542" cy="765543"/>
          </a:xfrm>
        </p:grpSpPr>
        <p:grpSp>
          <p:nvGrpSpPr>
            <p:cNvPr id="23" name="Gruppieren 22"/>
            <p:cNvGrpSpPr/>
            <p:nvPr userDrawn="1"/>
          </p:nvGrpSpPr>
          <p:grpSpPr>
            <a:xfrm>
              <a:off x="361780" y="1456593"/>
              <a:ext cx="464587" cy="191753"/>
              <a:chOff x="1642324" y="4884196"/>
              <a:chExt cx="660745" cy="294992"/>
            </a:xfrm>
          </p:grpSpPr>
          <p:sp>
            <p:nvSpPr>
              <p:cNvPr id="25" name="Richtungspfeil 24"/>
              <p:cNvSpPr/>
              <p:nvPr userDrawn="1"/>
            </p:nvSpPr>
            <p:spPr bwMode="gray">
              <a:xfrm rot="8100000">
                <a:off x="1767471" y="4884196"/>
                <a:ext cx="535598" cy="221844"/>
              </a:xfrm>
              <a:prstGeom prst="homePlate">
                <a:avLst/>
              </a:prstGeom>
              <a:solidFill>
                <a:schemeClr val="tx1">
                  <a:lumMod val="65000"/>
                  <a:lumOff val="3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26" name="Rechteck 25"/>
              <p:cNvSpPr/>
              <p:nvPr/>
            </p:nvSpPr>
            <p:spPr bwMode="gray">
              <a:xfrm rot="8100000">
                <a:off x="1920613" y="4887121"/>
                <a:ext cx="305780" cy="12912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cxnSp>
            <p:nvCxnSpPr>
              <p:cNvPr id="27" name="Gerade Verbindung 25"/>
              <p:cNvCxnSpPr/>
              <p:nvPr userDrawn="1"/>
            </p:nvCxnSpPr>
            <p:spPr>
              <a:xfrm>
                <a:off x="1642324" y="5179188"/>
                <a:ext cx="140109"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28" name="Gruppieren 27"/>
          <p:cNvGrpSpPr/>
          <p:nvPr userDrawn="1"/>
        </p:nvGrpSpPr>
        <p:grpSpPr>
          <a:xfrm>
            <a:off x="324000" y="3809388"/>
            <a:ext cx="1299600" cy="1299600"/>
            <a:chOff x="216000" y="2969382"/>
            <a:chExt cx="765542" cy="765543"/>
          </a:xfrm>
        </p:grpSpPr>
        <p:pic>
          <p:nvPicPr>
            <p:cNvPr id="2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714" y="3133080"/>
              <a:ext cx="361950" cy="438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Donut 11"/>
            <p:cNvSpPr/>
            <p:nvPr userDrawn="1"/>
          </p:nvSpPr>
          <p:spPr bwMode="gray">
            <a:xfrm>
              <a:off x="216000" y="2969382"/>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31" name="Gruppieren 30"/>
          <p:cNvGrpSpPr/>
          <p:nvPr userDrawn="1"/>
        </p:nvGrpSpPr>
        <p:grpSpPr>
          <a:xfrm>
            <a:off x="1951753" y="1927906"/>
            <a:ext cx="9917447" cy="500901"/>
            <a:chOff x="1108399" y="1396713"/>
            <a:chExt cx="7030682" cy="404566"/>
          </a:xfrm>
        </p:grpSpPr>
        <p:sp>
          <p:nvSpPr>
            <p:cNvPr id="32"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Authors</a:t>
              </a:r>
              <a:endParaRPr lang="en-US" sz="1200" b="1" noProof="0" dirty="0">
                <a:solidFill>
                  <a:schemeClr val="tx1"/>
                </a:solidFill>
                <a:latin typeface="+mj-lt"/>
              </a:endParaRPr>
            </a:p>
          </p:txBody>
        </p:sp>
        <p:cxnSp>
          <p:nvCxnSpPr>
            <p:cNvPr id="33"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&lt;Author&gt;</a:t>
            </a:r>
          </a:p>
          <a:p>
            <a:pPr lvl="0"/>
            <a:r>
              <a:rPr lang="en-US" dirty="0"/>
              <a:t>&lt;Author&gt;</a:t>
            </a:r>
          </a:p>
          <a:p>
            <a:pPr lvl="0"/>
            <a:r>
              <a:rPr lang="en-US" dirty="0"/>
              <a:t>&lt;Author&gt;</a:t>
            </a:r>
          </a:p>
        </p:txBody>
      </p:sp>
      <p:grpSp>
        <p:nvGrpSpPr>
          <p:cNvPr id="35" name="Gruppieren 34"/>
          <p:cNvGrpSpPr/>
          <p:nvPr userDrawn="1"/>
        </p:nvGrpSpPr>
        <p:grpSpPr>
          <a:xfrm>
            <a:off x="1957853" y="4230977"/>
            <a:ext cx="9911347" cy="500901"/>
            <a:chOff x="1108399" y="1396713"/>
            <a:chExt cx="7030682" cy="404566"/>
          </a:xfrm>
        </p:grpSpPr>
        <p:sp>
          <p:nvSpPr>
            <p:cNvPr id="36"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Target Audience</a:t>
              </a:r>
              <a:endParaRPr lang="en-US" sz="1200" b="1" noProof="0" dirty="0">
                <a:solidFill>
                  <a:schemeClr val="tx1"/>
                </a:solidFill>
                <a:latin typeface="+mj-lt"/>
              </a:endParaRPr>
            </a:p>
          </p:txBody>
        </p:sp>
        <p:cxnSp>
          <p:nvCxnSpPr>
            <p:cNvPr id="37"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Textplatzhalter 21"/>
          <p:cNvSpPr>
            <a:spLocks noGrp="1"/>
          </p:cNvSpPr>
          <p:nvPr>
            <p:ph type="body" sz="quarter" idx="16" hasCustomPrompt="1"/>
          </p:nvPr>
        </p:nvSpPr>
        <p:spPr>
          <a:xfrm>
            <a:off x="2044953" y="4927509"/>
            <a:ext cx="9824247"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&lt;Target audience&gt;</a:t>
            </a:r>
          </a:p>
          <a:p>
            <a:pPr lvl="0"/>
            <a:r>
              <a:rPr lang="en-US" dirty="0"/>
              <a:t>&lt;Target audience&gt;</a:t>
            </a:r>
          </a:p>
          <a:p>
            <a:pPr lvl="0"/>
            <a:r>
              <a:rPr lang="en-US" dirty="0"/>
              <a:t>&lt;Target audience&gt;</a:t>
            </a:r>
          </a:p>
        </p:txBody>
      </p:sp>
    </p:spTree>
    <p:extLst>
      <p:ext uri="{BB962C8B-B14F-4D97-AF65-F5344CB8AC3E}">
        <p14:creationId xmlns:p14="http://schemas.microsoft.com/office/powerpoint/2010/main" val="27388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dule information I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3" name="Gruppieren 2"/>
          <p:cNvGrpSpPr/>
          <p:nvPr userDrawn="1"/>
        </p:nvGrpSpPr>
        <p:grpSpPr>
          <a:xfrm>
            <a:off x="324000" y="1503256"/>
            <a:ext cx="1299600" cy="1299600"/>
            <a:chOff x="214040" y="1152039"/>
            <a:chExt cx="765542" cy="765543"/>
          </a:xfrm>
        </p:grpSpPr>
        <p:sp>
          <p:nvSpPr>
            <p:cNvPr id="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487" y="1313261"/>
              <a:ext cx="3524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4"/>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Learning Objectives</a:t>
              </a: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&lt;Learning objective&gt;</a:t>
            </a:r>
          </a:p>
          <a:p>
            <a:pPr lvl="0"/>
            <a:r>
              <a:rPr lang="en-US" dirty="0"/>
              <a:t>&lt;Learning objective&gt;</a:t>
            </a:r>
          </a:p>
          <a:p>
            <a:pPr lvl="0"/>
            <a:r>
              <a:rPr lang="en-US" dirty="0"/>
              <a:t>&lt;Learning objective&gt;</a:t>
            </a:r>
          </a:p>
        </p:txBody>
      </p:sp>
    </p:spTree>
    <p:extLst>
      <p:ext uri="{BB962C8B-B14F-4D97-AF65-F5344CB8AC3E}">
        <p14:creationId xmlns:p14="http://schemas.microsoft.com/office/powerpoint/2010/main" val="101486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lvl1pPr>
              <a:defRPr/>
            </a:lvl1pPr>
          </a:lstStyle>
          <a:p>
            <a:r>
              <a:rPr lang="en-US" noProof="0" dirty="0"/>
              <a:t>&lt;Page title&gt;</a:t>
            </a:r>
            <a:endParaRPr lang="en-US" dirty="0"/>
          </a:p>
        </p:txBody>
      </p:sp>
    </p:spTree>
    <p:extLst>
      <p:ext uri="{BB962C8B-B14F-4D97-AF65-F5344CB8AC3E}">
        <p14:creationId xmlns:p14="http://schemas.microsoft.com/office/powerpoint/2010/main" val="387103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&lt;level 1&gt;</a:t>
            </a:r>
          </a:p>
          <a:p>
            <a:pPr lvl="1"/>
            <a:r>
              <a:rPr lang="en-US" noProof="0" dirty="0"/>
              <a:t>&lt;level 2&gt;</a:t>
            </a:r>
          </a:p>
          <a:p>
            <a:pPr lvl="2"/>
            <a:r>
              <a:rPr lang="en-US" noProof="0" dirty="0"/>
              <a:t>&lt;level 3&gt;</a:t>
            </a:r>
          </a:p>
          <a:p>
            <a:pPr lvl="3"/>
            <a:r>
              <a:rPr lang="en-US" noProof="0" dirty="0"/>
              <a:t>&lt;level 4&gt;</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153112" cy="138499"/>
          </a:xfrm>
          <a:prstGeom prst="rect">
            <a:avLst/>
          </a:prstGeom>
          <a:noFill/>
        </p:spPr>
        <p:txBody>
          <a:bodyPr wrap="none" lIns="85730" tIns="0" rIns="0" bIns="0" rtlCol="0">
            <a:spAutoFit/>
          </a:bodyPr>
          <a:lstStyle/>
          <a:p>
            <a:pPr marL="0" indent="0" algn="l" defTabSz="816226">
              <a:buClr>
                <a:srgbClr val="000000"/>
              </a:buClr>
              <a:buFont typeface="Arial" pitchFamily="34" charset="0"/>
              <a:buNone/>
            </a:pPr>
            <a:r>
              <a:rPr lang="en-US" sz="900" dirty="0">
                <a:solidFill>
                  <a:srgbClr val="FFFFFF"/>
                </a:solidFill>
              </a:rPr>
              <a:t>© </a:t>
            </a:r>
            <a:r>
              <a:rPr lang="en-US" sz="900" dirty="0" smtClean="0">
                <a:solidFill>
                  <a:srgbClr val="FFFFFF"/>
                </a:solidFill>
              </a:rPr>
              <a:t>2022 </a:t>
            </a:r>
            <a:r>
              <a:rPr lang="en-US" sz="900" dirty="0">
                <a:solidFill>
                  <a:srgbClr val="FFFFFF"/>
                </a:solidFill>
              </a:rPr>
              <a:t>SAP</a:t>
            </a:r>
            <a:r>
              <a:rPr lang="en-US" sz="900" baseline="0" dirty="0">
                <a:solidFill>
                  <a:srgbClr val="FFFFFF"/>
                </a:solidFill>
              </a:rPr>
              <a:t> SE / SAP UCC Magdeburg</a:t>
            </a:r>
            <a:r>
              <a:rPr lang="en-US" sz="900" dirty="0">
                <a:solidFill>
                  <a:srgbClr val="FFFFFF"/>
                </a:solidFill>
              </a:rPr>
              <a:t>.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‹Nr.›</a:t>
            </a:fld>
            <a:endParaRPr lang="en-US" sz="900" noProof="0" dirty="0">
              <a:solidFill>
                <a:schemeClr val="bg1"/>
              </a:solidFill>
            </a:endParaRP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56" r:id="rId5"/>
    <p:sldLayoutId id="2147483759" r:id="rId6"/>
    <p:sldLayoutId id="2147483760" r:id="rId7"/>
    <p:sldLayoutId id="2147483746" r:id="rId8"/>
    <p:sldLayoutId id="2147483749" r:id="rId9"/>
    <p:sldLayoutId id="2147483750" r:id="rId10"/>
    <p:sldLayoutId id="2147483751" r:id="rId11"/>
    <p:sldLayoutId id="2147483752" r:id="rId12"/>
    <p:sldLayoutId id="2147483753" r:id="rId13"/>
    <p:sldLayoutId id="2147483754" r:id="rId14"/>
    <p:sldLayoutId id="2147483755" r:id="rId15"/>
    <p:sldLayoutId id="2147483745" r:id="rId16"/>
    <p:sldLayoutId id="2147483757" r:id="rId17"/>
    <p:sldLayoutId id="2147483758" r:id="rId18"/>
    <p:sldLayoutId id="2147483762" r:id="rId19"/>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000" dirty="0"/>
              <a:t>Production Planning and Execution (PP)</a:t>
            </a:r>
            <a:endParaRPr lang="de-DE" sz="4000" dirty="0"/>
          </a:p>
        </p:txBody>
      </p:sp>
      <p:sp>
        <p:nvSpPr>
          <p:cNvPr id="3" name="Untertitel 2"/>
          <p:cNvSpPr>
            <a:spLocks noGrp="1"/>
          </p:cNvSpPr>
          <p:nvPr>
            <p:ph type="subTitle" idx="1"/>
          </p:nvPr>
        </p:nvSpPr>
        <p:spPr/>
        <p:txBody>
          <a:bodyPr/>
          <a:lstStyle/>
          <a:p>
            <a:r>
              <a:rPr lang="en-US" dirty="0"/>
              <a:t>Curriculum: Introduction to S/4HANA using Global Bike</a:t>
            </a:r>
          </a:p>
          <a:p>
            <a:endParaRPr lang="en-US" dirty="0"/>
          </a:p>
        </p:txBody>
      </p:sp>
    </p:spTree>
    <p:extLst>
      <p:ext uri="{BB962C8B-B14F-4D97-AF65-F5344CB8AC3E}">
        <p14:creationId xmlns:p14="http://schemas.microsoft.com/office/powerpoint/2010/main" val="3247112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Material</a:t>
            </a:r>
          </a:p>
          <a:p>
            <a:pPr>
              <a:tabLst>
                <a:tab pos="1971675" algn="l"/>
              </a:tabLst>
            </a:pPr>
            <a:endParaRPr lang="en-US" altLang="de-DE" dirty="0"/>
          </a:p>
          <a:p>
            <a:pPr>
              <a:tabLst>
                <a:tab pos="1971675" algn="l"/>
              </a:tabLst>
            </a:pPr>
            <a:r>
              <a:rPr lang="en-US" altLang="de-DE" dirty="0"/>
              <a:t>Bill of Materials (BOM)</a:t>
            </a:r>
          </a:p>
          <a:p>
            <a:pPr>
              <a:tabLst>
                <a:tab pos="1971675" algn="l"/>
              </a:tabLst>
            </a:pPr>
            <a:endParaRPr lang="en-US" altLang="de-DE" dirty="0"/>
          </a:p>
          <a:p>
            <a:pPr>
              <a:tabLst>
                <a:tab pos="1971675" algn="l"/>
              </a:tabLst>
            </a:pPr>
            <a:r>
              <a:rPr lang="en-US" altLang="de-DE" dirty="0"/>
              <a:t>Routing</a:t>
            </a:r>
          </a:p>
          <a:p>
            <a:pPr lvl="1">
              <a:tabLst>
                <a:tab pos="1971675" algn="l"/>
              </a:tabLst>
            </a:pPr>
            <a:r>
              <a:rPr lang="en-US" altLang="de-DE" dirty="0"/>
              <a:t>BOM and </a:t>
            </a:r>
            <a:r>
              <a:rPr lang="en-US" altLang="de-DE" dirty="0" smtClean="0"/>
              <a:t>routing </a:t>
            </a:r>
            <a:r>
              <a:rPr lang="en-US" altLang="de-DE" dirty="0"/>
              <a:t>are like a cooking recipe </a:t>
            </a:r>
          </a:p>
          <a:p>
            <a:pPr lvl="1">
              <a:tabLst>
                <a:tab pos="1971675" algn="l"/>
              </a:tabLst>
            </a:pPr>
            <a:r>
              <a:rPr lang="en-US" altLang="de-DE" dirty="0"/>
              <a:t>BOM = ingredients </a:t>
            </a:r>
            <a:endParaRPr lang="en-US" altLang="de-DE" dirty="0" smtClean="0"/>
          </a:p>
          <a:p>
            <a:pPr lvl="1">
              <a:tabLst>
                <a:tab pos="1971675" algn="l"/>
              </a:tabLst>
            </a:pPr>
            <a:r>
              <a:rPr lang="en-US" altLang="de-DE" dirty="0" smtClean="0"/>
              <a:t>Routing </a:t>
            </a:r>
            <a:r>
              <a:rPr lang="en-US" altLang="de-DE" dirty="0"/>
              <a:t>= steps in the recipe</a:t>
            </a:r>
          </a:p>
          <a:p>
            <a:pPr>
              <a:tabLst>
                <a:tab pos="1971675" algn="l"/>
              </a:tabLst>
            </a:pPr>
            <a:endParaRPr lang="en-US" altLang="de-DE" dirty="0"/>
          </a:p>
          <a:p>
            <a:pPr>
              <a:tabLst>
                <a:tab pos="1971675" algn="l"/>
              </a:tabLst>
            </a:pPr>
            <a:r>
              <a:rPr lang="en-US" altLang="de-DE" dirty="0"/>
              <a:t>Work Center</a:t>
            </a:r>
          </a:p>
          <a:p>
            <a:pPr>
              <a:tabLst>
                <a:tab pos="1971675" algn="l"/>
              </a:tabLst>
            </a:pPr>
            <a:endParaRPr lang="en-US" altLang="de-DE" dirty="0"/>
          </a:p>
          <a:p>
            <a:pPr>
              <a:tabLst>
                <a:tab pos="1971675" algn="l"/>
              </a:tabLst>
            </a:pPr>
            <a:r>
              <a:rPr lang="en-US" altLang="de-DE" dirty="0"/>
              <a:t>Product Group</a:t>
            </a:r>
          </a:p>
        </p:txBody>
      </p:sp>
      <p:sp>
        <p:nvSpPr>
          <p:cNvPr id="3" name="Titel 2"/>
          <p:cNvSpPr>
            <a:spLocks noGrp="1"/>
          </p:cNvSpPr>
          <p:nvPr>
            <p:ph type="title"/>
          </p:nvPr>
        </p:nvSpPr>
        <p:spPr/>
        <p:txBody>
          <a:bodyPr/>
          <a:lstStyle/>
          <a:p>
            <a:r>
              <a:rPr lang="en-US" altLang="de-DE" dirty="0"/>
              <a:t>PP Master Data</a:t>
            </a:r>
            <a:endParaRPr lang="de-DE" dirty="0"/>
          </a:p>
        </p:txBody>
      </p:sp>
    </p:spTree>
    <p:extLst>
      <p:ext uri="{BB962C8B-B14F-4D97-AF65-F5344CB8AC3E}">
        <p14:creationId xmlns:p14="http://schemas.microsoft.com/office/powerpoint/2010/main" val="3159842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Material Master Record</a:t>
            </a:r>
            <a:endParaRPr lang="de-DE" dirty="0"/>
          </a:p>
        </p:txBody>
      </p:sp>
      <p:pic>
        <p:nvPicPr>
          <p:cNvPr id="2" name="Grafik 1"/>
          <p:cNvPicPr>
            <a:picLocks noChangeAspect="1"/>
          </p:cNvPicPr>
          <p:nvPr/>
        </p:nvPicPr>
        <p:blipFill>
          <a:blip r:embed="rId2"/>
          <a:stretch>
            <a:fillRect/>
          </a:stretch>
        </p:blipFill>
        <p:spPr>
          <a:xfrm>
            <a:off x="3547682" y="1585336"/>
            <a:ext cx="4843555" cy="4869209"/>
          </a:xfrm>
          <a:prstGeom prst="rect">
            <a:avLst/>
          </a:prstGeom>
        </p:spPr>
      </p:pic>
      <p:sp>
        <p:nvSpPr>
          <p:cNvPr id="6" name="AutoShape 6"/>
          <p:cNvSpPr>
            <a:spLocks noChangeArrowheads="1"/>
          </p:cNvSpPr>
          <p:nvPr/>
        </p:nvSpPr>
        <p:spPr bwMode="auto">
          <a:xfrm>
            <a:off x="7768929" y="3018570"/>
            <a:ext cx="73025" cy="720725"/>
          </a:xfrm>
          <a:prstGeom prst="downArrow">
            <a:avLst>
              <a:gd name="adj1" fmla="val 50000"/>
              <a:gd name="adj2" fmla="val 246739"/>
            </a:avLst>
          </a:prstGeom>
          <a:solidFill>
            <a:schemeClr val="accent1"/>
          </a:solidFill>
          <a:ln w="6350">
            <a:solidFill>
              <a:schemeClr val="tx1"/>
            </a:solidFill>
            <a:miter lim="800000"/>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a:p>
        </p:txBody>
      </p:sp>
    </p:spTree>
    <p:extLst>
      <p:ext uri="{BB962C8B-B14F-4D97-AF65-F5344CB8AC3E}">
        <p14:creationId xmlns:p14="http://schemas.microsoft.com/office/powerpoint/2010/main" val="136881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8795937" cy="4392042"/>
          </a:xfrm>
        </p:spPr>
        <p:txBody>
          <a:bodyPr/>
          <a:lstStyle/>
          <a:p>
            <a:pPr>
              <a:tabLst>
                <a:tab pos="1971675" algn="l"/>
              </a:tabLst>
            </a:pPr>
            <a:r>
              <a:rPr lang="en-US" altLang="de-DE" dirty="0"/>
              <a:t>List of components that make up a product or assembly</a:t>
            </a:r>
          </a:p>
          <a:p>
            <a:pPr lvl="1">
              <a:buFontTx/>
              <a:buNone/>
              <a:tabLst>
                <a:tab pos="1971675" algn="l"/>
              </a:tabLst>
            </a:pPr>
            <a:endParaRPr lang="en-US" altLang="de-DE" dirty="0"/>
          </a:p>
          <a:p>
            <a:pPr>
              <a:tabLst>
                <a:tab pos="1971675" algn="l"/>
              </a:tabLst>
            </a:pPr>
            <a:r>
              <a:rPr lang="en-US" altLang="de-DE" dirty="0"/>
              <a:t>Wheel Assembly</a:t>
            </a:r>
          </a:p>
          <a:p>
            <a:pPr lvl="1">
              <a:tabLst>
                <a:tab pos="1971675" algn="l"/>
              </a:tabLst>
            </a:pPr>
            <a:r>
              <a:rPr lang="en-US" altLang="de-DE" dirty="0"/>
              <a:t>Tire</a:t>
            </a:r>
          </a:p>
          <a:p>
            <a:pPr lvl="1">
              <a:tabLst>
                <a:tab pos="1971675" algn="l"/>
              </a:tabLst>
            </a:pPr>
            <a:r>
              <a:rPr lang="en-US" altLang="de-DE" dirty="0"/>
              <a:t>Tube</a:t>
            </a:r>
          </a:p>
          <a:p>
            <a:pPr lvl="1">
              <a:tabLst>
                <a:tab pos="1971675" algn="l"/>
              </a:tabLst>
            </a:pPr>
            <a:r>
              <a:rPr lang="en-US" altLang="de-DE" dirty="0"/>
              <a:t>Wheel</a:t>
            </a:r>
          </a:p>
          <a:p>
            <a:pPr lvl="1">
              <a:tabLst>
                <a:tab pos="1971675" algn="l"/>
              </a:tabLst>
            </a:pPr>
            <a:r>
              <a:rPr lang="en-US" altLang="de-DE" dirty="0"/>
              <a:t>Hex </a:t>
            </a:r>
            <a:r>
              <a:rPr lang="en-US" altLang="de-DE" dirty="0" smtClean="0"/>
              <a:t>Nut</a:t>
            </a:r>
            <a:endParaRPr lang="en-US" altLang="de-DE" dirty="0"/>
          </a:p>
          <a:p>
            <a:pPr lvl="1">
              <a:tabLst>
                <a:tab pos="1971675" algn="l"/>
              </a:tabLst>
            </a:pPr>
            <a:r>
              <a:rPr lang="en-US" altLang="de-DE" dirty="0"/>
              <a:t>Lock Washer</a:t>
            </a:r>
          </a:p>
          <a:p>
            <a:pPr lvl="1">
              <a:tabLst>
                <a:tab pos="1971675" algn="l"/>
              </a:tabLst>
            </a:pPr>
            <a:r>
              <a:rPr lang="en-US" altLang="de-DE" dirty="0"/>
              <a:t>Socket Head Bolt</a:t>
            </a:r>
          </a:p>
          <a:p>
            <a:pPr lvl="1">
              <a:tabLst>
                <a:tab pos="1971675" algn="l"/>
              </a:tabLst>
            </a:pPr>
            <a:endParaRPr lang="en-US" altLang="de-DE" dirty="0"/>
          </a:p>
          <a:p>
            <a:pPr>
              <a:tabLst>
                <a:tab pos="1971675" algn="l"/>
              </a:tabLst>
            </a:pPr>
            <a:r>
              <a:rPr lang="en-US" altLang="de-DE" dirty="0"/>
              <a:t>Frame</a:t>
            </a:r>
          </a:p>
          <a:p>
            <a:pPr>
              <a:tabLst>
                <a:tab pos="1971675" algn="l"/>
              </a:tabLst>
            </a:pPr>
            <a:endParaRPr lang="en-US" altLang="de-DE" dirty="0"/>
          </a:p>
          <a:p>
            <a:pPr>
              <a:tabLst>
                <a:tab pos="1971675" algn="l"/>
              </a:tabLst>
            </a:pPr>
            <a:r>
              <a:rPr lang="en-US" altLang="de-DE" dirty="0"/>
              <a:t>Derailleur Gear Assembly</a:t>
            </a:r>
          </a:p>
          <a:p>
            <a:endParaRPr lang="de-DE" dirty="0"/>
          </a:p>
        </p:txBody>
      </p:sp>
      <p:sp>
        <p:nvSpPr>
          <p:cNvPr id="3" name="Titel 2"/>
          <p:cNvSpPr>
            <a:spLocks noGrp="1"/>
          </p:cNvSpPr>
          <p:nvPr>
            <p:ph type="title"/>
          </p:nvPr>
        </p:nvSpPr>
        <p:spPr/>
        <p:txBody>
          <a:bodyPr/>
          <a:lstStyle/>
          <a:p>
            <a:r>
              <a:rPr lang="en-US" altLang="de-DE" dirty="0"/>
              <a:t>Bill of Materials (BOM)</a:t>
            </a:r>
            <a:endParaRPr lang="de-DE" dirty="0"/>
          </a:p>
        </p:txBody>
      </p:sp>
      <p:sp>
        <p:nvSpPr>
          <p:cNvPr id="5" name="Textfeld 4"/>
          <p:cNvSpPr txBox="1"/>
          <p:nvPr/>
        </p:nvSpPr>
        <p:spPr>
          <a:xfrm>
            <a:off x="6314212" y="2332828"/>
            <a:ext cx="5221705" cy="3108543"/>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Seat Kit</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Handle Bar</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Pedal Assembly</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Chain</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Brake Kit</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Warranty Document</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Packaging</a:t>
            </a:r>
          </a:p>
          <a:p>
            <a:pPr marL="285750" indent="-285750" fontAlgn="base">
              <a:spcBef>
                <a:spcPts val="600"/>
              </a:spcBef>
              <a:spcAft>
                <a:spcPct val="0"/>
              </a:spcAft>
              <a:buClr>
                <a:srgbClr val="F0AB00"/>
              </a:buClr>
              <a:buSzPct val="80000"/>
              <a:buFont typeface="Wingdings" panose="05000000000000000000" pitchFamily="2" charset="2"/>
              <a:buChar char="§"/>
            </a:pP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Wingdings" panose="05000000000000000000" pitchFamily="2" charset="2"/>
              <a:buChar char="§"/>
            </a:pPr>
            <a:endParaRPr lang="de-DE"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17368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Single-Level</a:t>
            </a:r>
          </a:p>
        </p:txBody>
      </p:sp>
      <p:sp>
        <p:nvSpPr>
          <p:cNvPr id="3" name="Titel 2"/>
          <p:cNvSpPr>
            <a:spLocks noGrp="1"/>
          </p:cNvSpPr>
          <p:nvPr>
            <p:ph type="title"/>
          </p:nvPr>
        </p:nvSpPr>
        <p:spPr/>
        <p:txBody>
          <a:bodyPr/>
          <a:lstStyle/>
          <a:p>
            <a:r>
              <a:rPr lang="en-US" altLang="de-DE" dirty="0"/>
              <a:t>Bill of Materials (BOM)</a:t>
            </a:r>
            <a:endParaRPr lang="de-DE" dirty="0"/>
          </a:p>
        </p:txBody>
      </p:sp>
      <p:grpSp>
        <p:nvGrpSpPr>
          <p:cNvPr id="28" name="Gruppieren 27"/>
          <p:cNvGrpSpPr/>
          <p:nvPr/>
        </p:nvGrpSpPr>
        <p:grpSpPr>
          <a:xfrm>
            <a:off x="6770419" y="2168525"/>
            <a:ext cx="4537075" cy="3959225"/>
            <a:chOff x="3995738" y="1341438"/>
            <a:chExt cx="4537075" cy="3959225"/>
          </a:xfrm>
        </p:grpSpPr>
        <p:sp>
          <p:nvSpPr>
            <p:cNvPr id="5" name="Rectangle 5"/>
            <p:cNvSpPr>
              <a:spLocks noChangeArrowheads="1"/>
            </p:cNvSpPr>
            <p:nvPr/>
          </p:nvSpPr>
          <p:spPr bwMode="auto">
            <a:xfrm>
              <a:off x="3995738" y="1341438"/>
              <a:ext cx="4537075" cy="3959225"/>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solidFill>
                    <a:srgbClr val="000000"/>
                  </a:solidFill>
                </a:rPr>
                <a:t>Single-Level</a:t>
              </a:r>
            </a:p>
          </p:txBody>
        </p:sp>
        <p:sp>
          <p:nvSpPr>
            <p:cNvPr id="6" name="AutoShape 6"/>
            <p:cNvSpPr>
              <a:spLocks noChangeArrowheads="1"/>
            </p:cNvSpPr>
            <p:nvPr/>
          </p:nvSpPr>
          <p:spPr bwMode="auto">
            <a:xfrm>
              <a:off x="5534025" y="1525588"/>
              <a:ext cx="1600200" cy="53340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Finished Bike</a:t>
              </a:r>
            </a:p>
          </p:txBody>
        </p:sp>
        <p:sp>
          <p:nvSpPr>
            <p:cNvPr id="7" name="AutoShape 7"/>
            <p:cNvSpPr>
              <a:spLocks noChangeArrowheads="1"/>
            </p:cNvSpPr>
            <p:nvPr/>
          </p:nvSpPr>
          <p:spPr bwMode="auto">
            <a:xfrm>
              <a:off x="4284663" y="4435475"/>
              <a:ext cx="1800225"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dirty="0">
                  <a:solidFill>
                    <a:schemeClr val="bg1"/>
                  </a:solidFill>
                </a:rPr>
                <a:t>Handle Bar</a:t>
              </a:r>
            </a:p>
          </p:txBody>
        </p:sp>
        <p:sp>
          <p:nvSpPr>
            <p:cNvPr id="8" name="AutoShape 8"/>
            <p:cNvSpPr>
              <a:spLocks noChangeArrowheads="1"/>
            </p:cNvSpPr>
            <p:nvPr/>
          </p:nvSpPr>
          <p:spPr bwMode="auto">
            <a:xfrm>
              <a:off x="4284663" y="2203450"/>
              <a:ext cx="1782762"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Wheel Assembly</a:t>
              </a:r>
            </a:p>
          </p:txBody>
        </p:sp>
        <p:sp>
          <p:nvSpPr>
            <p:cNvPr id="9" name="AutoShape 10"/>
            <p:cNvSpPr>
              <a:spLocks noChangeArrowheads="1"/>
            </p:cNvSpPr>
            <p:nvPr/>
          </p:nvSpPr>
          <p:spPr bwMode="auto">
            <a:xfrm>
              <a:off x="4284663" y="2779713"/>
              <a:ext cx="1782762" cy="48260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Frame</a:t>
              </a:r>
            </a:p>
          </p:txBody>
        </p:sp>
        <p:sp>
          <p:nvSpPr>
            <p:cNvPr id="10" name="AutoShape 11"/>
            <p:cNvSpPr>
              <a:spLocks noChangeArrowheads="1"/>
            </p:cNvSpPr>
            <p:nvPr/>
          </p:nvSpPr>
          <p:spPr bwMode="auto">
            <a:xfrm>
              <a:off x="6516688" y="2779713"/>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Chain</a:t>
              </a:r>
            </a:p>
          </p:txBody>
        </p:sp>
        <p:sp>
          <p:nvSpPr>
            <p:cNvPr id="11" name="AutoShape 12"/>
            <p:cNvSpPr>
              <a:spLocks noChangeArrowheads="1"/>
            </p:cNvSpPr>
            <p:nvPr/>
          </p:nvSpPr>
          <p:spPr bwMode="auto">
            <a:xfrm>
              <a:off x="4284663" y="3355975"/>
              <a:ext cx="1782762" cy="471488"/>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600" b="0" dirty="0">
                  <a:solidFill>
                    <a:schemeClr val="bg1"/>
                  </a:solidFill>
                </a:rPr>
                <a:t>Derailleur Gear</a:t>
              </a:r>
            </a:p>
            <a:p>
              <a:pPr algn="ctr" eaLnBrk="1" hangingPunct="1">
                <a:spcBef>
                  <a:spcPct val="0"/>
                </a:spcBef>
                <a:buClrTx/>
                <a:buFontTx/>
                <a:buNone/>
              </a:pPr>
              <a:r>
                <a:rPr lang="en-US" altLang="de-DE" sz="1600" b="0" dirty="0">
                  <a:solidFill>
                    <a:schemeClr val="bg1"/>
                  </a:solidFill>
                </a:rPr>
                <a:t>Assembly</a:t>
              </a:r>
            </a:p>
          </p:txBody>
        </p:sp>
        <p:sp>
          <p:nvSpPr>
            <p:cNvPr id="12" name="AutoShape 19"/>
            <p:cNvSpPr>
              <a:spLocks noChangeArrowheads="1"/>
            </p:cNvSpPr>
            <p:nvPr/>
          </p:nvSpPr>
          <p:spPr bwMode="auto">
            <a:xfrm>
              <a:off x="6516688" y="3902075"/>
              <a:ext cx="17287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Warranty Doc.</a:t>
              </a:r>
            </a:p>
          </p:txBody>
        </p:sp>
        <p:sp>
          <p:nvSpPr>
            <p:cNvPr id="13" name="AutoShape 7"/>
            <p:cNvSpPr>
              <a:spLocks noChangeArrowheads="1"/>
            </p:cNvSpPr>
            <p:nvPr/>
          </p:nvSpPr>
          <p:spPr bwMode="auto">
            <a:xfrm>
              <a:off x="4284663" y="3902075"/>
              <a:ext cx="1800225"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Seat Kit</a:t>
              </a:r>
            </a:p>
          </p:txBody>
        </p:sp>
        <p:sp>
          <p:nvSpPr>
            <p:cNvPr id="14" name="AutoShape 11"/>
            <p:cNvSpPr>
              <a:spLocks noChangeArrowheads="1"/>
            </p:cNvSpPr>
            <p:nvPr/>
          </p:nvSpPr>
          <p:spPr bwMode="auto">
            <a:xfrm>
              <a:off x="6516688" y="3355975"/>
              <a:ext cx="17160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Brake Kit</a:t>
              </a:r>
            </a:p>
          </p:txBody>
        </p:sp>
        <p:sp>
          <p:nvSpPr>
            <p:cNvPr id="15" name="AutoShape 9"/>
            <p:cNvSpPr>
              <a:spLocks noChangeArrowheads="1"/>
            </p:cNvSpPr>
            <p:nvPr/>
          </p:nvSpPr>
          <p:spPr bwMode="auto">
            <a:xfrm>
              <a:off x="6516688" y="2203450"/>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Pedal Assembly</a:t>
              </a:r>
            </a:p>
          </p:txBody>
        </p:sp>
        <p:sp>
          <p:nvSpPr>
            <p:cNvPr id="16" name="Line 25"/>
            <p:cNvSpPr>
              <a:spLocks noChangeShapeType="1"/>
            </p:cNvSpPr>
            <p:nvPr/>
          </p:nvSpPr>
          <p:spPr bwMode="auto">
            <a:xfrm>
              <a:off x="6300788" y="2058988"/>
              <a:ext cx="0" cy="2592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7" name="AutoShape 19"/>
            <p:cNvSpPr>
              <a:spLocks noChangeArrowheads="1"/>
            </p:cNvSpPr>
            <p:nvPr/>
          </p:nvSpPr>
          <p:spPr bwMode="auto">
            <a:xfrm>
              <a:off x="6516688" y="4435475"/>
              <a:ext cx="17287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Packaging</a:t>
              </a:r>
            </a:p>
          </p:txBody>
        </p:sp>
        <p:sp>
          <p:nvSpPr>
            <p:cNvPr id="18" name="Line 27"/>
            <p:cNvSpPr>
              <a:spLocks noChangeShapeType="1"/>
            </p:cNvSpPr>
            <p:nvPr/>
          </p:nvSpPr>
          <p:spPr bwMode="auto">
            <a:xfrm>
              <a:off x="6300788" y="4651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9" name="Line 28"/>
            <p:cNvSpPr>
              <a:spLocks noChangeShapeType="1"/>
            </p:cNvSpPr>
            <p:nvPr/>
          </p:nvSpPr>
          <p:spPr bwMode="auto">
            <a:xfrm>
              <a:off x="6300788" y="41481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0" name="Line 29"/>
            <p:cNvSpPr>
              <a:spLocks noChangeShapeType="1"/>
            </p:cNvSpPr>
            <p:nvPr/>
          </p:nvSpPr>
          <p:spPr bwMode="auto">
            <a:xfrm>
              <a:off x="6300788" y="3571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1" name="Line 30"/>
            <p:cNvSpPr>
              <a:spLocks noChangeShapeType="1"/>
            </p:cNvSpPr>
            <p:nvPr/>
          </p:nvSpPr>
          <p:spPr bwMode="auto">
            <a:xfrm>
              <a:off x="6300788" y="30686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2" name="Line 31"/>
            <p:cNvSpPr>
              <a:spLocks noChangeShapeType="1"/>
            </p:cNvSpPr>
            <p:nvPr/>
          </p:nvSpPr>
          <p:spPr bwMode="auto">
            <a:xfrm>
              <a:off x="6300788" y="2492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3" name="Line 32"/>
            <p:cNvSpPr>
              <a:spLocks noChangeShapeType="1"/>
            </p:cNvSpPr>
            <p:nvPr/>
          </p:nvSpPr>
          <p:spPr bwMode="auto">
            <a:xfrm flipH="1" flipV="1">
              <a:off x="6084888" y="2492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4" name="Line 33"/>
            <p:cNvSpPr>
              <a:spLocks noChangeShapeType="1"/>
            </p:cNvSpPr>
            <p:nvPr/>
          </p:nvSpPr>
          <p:spPr bwMode="auto">
            <a:xfrm flipH="1" flipV="1">
              <a:off x="6084888" y="30686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5" name="Line 34"/>
            <p:cNvSpPr>
              <a:spLocks noChangeShapeType="1"/>
            </p:cNvSpPr>
            <p:nvPr/>
          </p:nvSpPr>
          <p:spPr bwMode="auto">
            <a:xfrm flipH="1" flipV="1">
              <a:off x="6084888" y="3571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6" name="Line 35"/>
            <p:cNvSpPr>
              <a:spLocks noChangeShapeType="1"/>
            </p:cNvSpPr>
            <p:nvPr/>
          </p:nvSpPr>
          <p:spPr bwMode="auto">
            <a:xfrm flipH="1" flipV="1">
              <a:off x="6084888" y="41481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7" name="Line 36"/>
            <p:cNvSpPr>
              <a:spLocks noChangeShapeType="1"/>
            </p:cNvSpPr>
            <p:nvPr/>
          </p:nvSpPr>
          <p:spPr bwMode="auto">
            <a:xfrm flipH="1" flipV="1">
              <a:off x="6084888" y="4651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grpSp>
      <p:pic>
        <p:nvPicPr>
          <p:cNvPr id="29" name="Grafik 28"/>
          <p:cNvPicPr>
            <a:picLocks noChangeAspect="1"/>
          </p:cNvPicPr>
          <p:nvPr/>
        </p:nvPicPr>
        <p:blipFill>
          <a:blip r:embed="rId2"/>
          <a:stretch>
            <a:fillRect/>
          </a:stretch>
        </p:blipFill>
        <p:spPr>
          <a:xfrm>
            <a:off x="706327" y="2571631"/>
            <a:ext cx="5495819" cy="3556119"/>
          </a:xfrm>
          <a:prstGeom prst="rect">
            <a:avLst/>
          </a:prstGeom>
        </p:spPr>
      </p:pic>
    </p:spTree>
    <p:extLst>
      <p:ext uri="{BB962C8B-B14F-4D97-AF65-F5344CB8AC3E}">
        <p14:creationId xmlns:p14="http://schemas.microsoft.com/office/powerpoint/2010/main" val="220298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Single-Level vs. Multi-Level</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Bill of Materials (BOM)</a:t>
            </a:r>
            <a:endParaRPr lang="de-DE" dirty="0"/>
          </a:p>
        </p:txBody>
      </p:sp>
      <p:grpSp>
        <p:nvGrpSpPr>
          <p:cNvPr id="43" name="Gruppieren 42"/>
          <p:cNvGrpSpPr/>
          <p:nvPr/>
        </p:nvGrpSpPr>
        <p:grpSpPr>
          <a:xfrm>
            <a:off x="3667209" y="1619071"/>
            <a:ext cx="7993062" cy="4464050"/>
            <a:chOff x="611188" y="1701800"/>
            <a:chExt cx="7993062" cy="4464050"/>
          </a:xfrm>
        </p:grpSpPr>
        <p:sp>
          <p:nvSpPr>
            <p:cNvPr id="4" name="Rectangle 5"/>
            <p:cNvSpPr>
              <a:spLocks noChangeArrowheads="1"/>
            </p:cNvSpPr>
            <p:nvPr/>
          </p:nvSpPr>
          <p:spPr bwMode="auto">
            <a:xfrm>
              <a:off x="611188" y="1701800"/>
              <a:ext cx="7993062" cy="4464050"/>
            </a:xfrm>
            <a:prstGeom prst="rect">
              <a:avLst/>
            </a:prstGeom>
            <a:solidFill>
              <a:srgbClr val="EAEAEA"/>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r>
                <a:rPr lang="en-US" altLang="de-DE">
                  <a:solidFill>
                    <a:srgbClr val="000000"/>
                  </a:solidFill>
                </a:rPr>
                <a:t>Multi-Level</a:t>
              </a:r>
            </a:p>
          </p:txBody>
        </p:sp>
        <p:sp>
          <p:nvSpPr>
            <p:cNvPr id="5" name="Rectangle 5"/>
            <p:cNvSpPr>
              <a:spLocks noChangeArrowheads="1"/>
            </p:cNvSpPr>
            <p:nvPr/>
          </p:nvSpPr>
          <p:spPr bwMode="auto">
            <a:xfrm>
              <a:off x="684213" y="1773238"/>
              <a:ext cx="7848600" cy="1657350"/>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solidFill>
                    <a:srgbClr val="000000"/>
                  </a:solidFill>
                </a:rPr>
                <a:t>Single-Level</a:t>
              </a:r>
            </a:p>
          </p:txBody>
        </p:sp>
        <p:sp>
          <p:nvSpPr>
            <p:cNvPr id="6" name="AutoShape 6"/>
            <p:cNvSpPr>
              <a:spLocks noChangeArrowheads="1"/>
            </p:cNvSpPr>
            <p:nvPr/>
          </p:nvSpPr>
          <p:spPr bwMode="auto">
            <a:xfrm>
              <a:off x="3590925" y="1957388"/>
              <a:ext cx="1600200" cy="53340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Finished Bike</a:t>
              </a:r>
            </a:p>
          </p:txBody>
        </p:sp>
        <p:sp>
          <p:nvSpPr>
            <p:cNvPr id="7" name="AutoShape 7"/>
            <p:cNvSpPr>
              <a:spLocks noChangeArrowheads="1"/>
            </p:cNvSpPr>
            <p:nvPr/>
          </p:nvSpPr>
          <p:spPr bwMode="auto">
            <a:xfrm>
              <a:off x="3709988" y="2925763"/>
              <a:ext cx="1008062"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Handle Bar</a:t>
              </a:r>
            </a:p>
          </p:txBody>
        </p:sp>
        <p:sp>
          <p:nvSpPr>
            <p:cNvPr id="8" name="AutoShape 11"/>
            <p:cNvSpPr>
              <a:spLocks noChangeArrowheads="1"/>
            </p:cNvSpPr>
            <p:nvPr/>
          </p:nvSpPr>
          <p:spPr bwMode="auto">
            <a:xfrm>
              <a:off x="5438775" y="2925763"/>
              <a:ext cx="576263"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Chain</a:t>
              </a:r>
            </a:p>
          </p:txBody>
        </p:sp>
        <p:sp>
          <p:nvSpPr>
            <p:cNvPr id="9" name="AutoShape 12"/>
            <p:cNvSpPr>
              <a:spLocks noChangeArrowheads="1"/>
            </p:cNvSpPr>
            <p:nvPr/>
          </p:nvSpPr>
          <p:spPr bwMode="auto">
            <a:xfrm>
              <a:off x="2270125" y="2925763"/>
              <a:ext cx="865188"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Derailleur</a:t>
              </a:r>
            </a:p>
          </p:txBody>
        </p:sp>
        <p:sp>
          <p:nvSpPr>
            <p:cNvPr id="10" name="AutoShape 19"/>
            <p:cNvSpPr>
              <a:spLocks noChangeArrowheads="1"/>
            </p:cNvSpPr>
            <p:nvPr/>
          </p:nvSpPr>
          <p:spPr bwMode="auto">
            <a:xfrm>
              <a:off x="6878638" y="2925763"/>
              <a:ext cx="647700"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Doc.</a:t>
              </a:r>
            </a:p>
          </p:txBody>
        </p:sp>
        <p:sp>
          <p:nvSpPr>
            <p:cNvPr id="11" name="AutoShape 7"/>
            <p:cNvSpPr>
              <a:spLocks noChangeArrowheads="1"/>
            </p:cNvSpPr>
            <p:nvPr/>
          </p:nvSpPr>
          <p:spPr bwMode="auto">
            <a:xfrm>
              <a:off x="3205163" y="2925763"/>
              <a:ext cx="431800"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Seat</a:t>
              </a:r>
            </a:p>
          </p:txBody>
        </p:sp>
        <p:sp>
          <p:nvSpPr>
            <p:cNvPr id="12" name="AutoShape 11"/>
            <p:cNvSpPr>
              <a:spLocks noChangeArrowheads="1"/>
            </p:cNvSpPr>
            <p:nvPr/>
          </p:nvSpPr>
          <p:spPr bwMode="auto">
            <a:xfrm>
              <a:off x="6086475" y="2925763"/>
              <a:ext cx="719138"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Brake</a:t>
              </a:r>
            </a:p>
          </p:txBody>
        </p:sp>
        <p:sp>
          <p:nvSpPr>
            <p:cNvPr id="13" name="AutoShape 9"/>
            <p:cNvSpPr>
              <a:spLocks noChangeArrowheads="1"/>
            </p:cNvSpPr>
            <p:nvPr/>
          </p:nvSpPr>
          <p:spPr bwMode="auto">
            <a:xfrm>
              <a:off x="4789488" y="2925763"/>
              <a:ext cx="576262"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Pedal</a:t>
              </a:r>
            </a:p>
          </p:txBody>
        </p:sp>
        <p:sp>
          <p:nvSpPr>
            <p:cNvPr id="14" name="Line 82"/>
            <p:cNvSpPr>
              <a:spLocks noChangeShapeType="1"/>
            </p:cNvSpPr>
            <p:nvPr/>
          </p:nvSpPr>
          <p:spPr bwMode="auto">
            <a:xfrm>
              <a:off x="4357688" y="2490788"/>
              <a:ext cx="0" cy="21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5" name="AutoShape 19"/>
            <p:cNvSpPr>
              <a:spLocks noChangeArrowheads="1"/>
            </p:cNvSpPr>
            <p:nvPr/>
          </p:nvSpPr>
          <p:spPr bwMode="auto">
            <a:xfrm>
              <a:off x="7597775" y="2925763"/>
              <a:ext cx="719138"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Pack.</a:t>
              </a:r>
            </a:p>
          </p:txBody>
        </p:sp>
        <p:sp>
          <p:nvSpPr>
            <p:cNvPr id="16" name="Line 96"/>
            <p:cNvSpPr>
              <a:spLocks noChangeShapeType="1"/>
            </p:cNvSpPr>
            <p:nvPr/>
          </p:nvSpPr>
          <p:spPr bwMode="auto">
            <a:xfrm>
              <a:off x="277336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7" name="Line 99"/>
            <p:cNvSpPr>
              <a:spLocks noChangeShapeType="1"/>
            </p:cNvSpPr>
            <p:nvPr/>
          </p:nvSpPr>
          <p:spPr bwMode="auto">
            <a:xfrm>
              <a:off x="342106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8" name="Line 100"/>
            <p:cNvSpPr>
              <a:spLocks noChangeShapeType="1"/>
            </p:cNvSpPr>
            <p:nvPr/>
          </p:nvSpPr>
          <p:spPr bwMode="auto">
            <a:xfrm>
              <a:off x="421481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9" name="Line 102"/>
            <p:cNvSpPr>
              <a:spLocks noChangeShapeType="1"/>
            </p:cNvSpPr>
            <p:nvPr/>
          </p:nvSpPr>
          <p:spPr bwMode="auto">
            <a:xfrm>
              <a:off x="507841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0" name="Line 103"/>
            <p:cNvSpPr>
              <a:spLocks noChangeShapeType="1"/>
            </p:cNvSpPr>
            <p:nvPr/>
          </p:nvSpPr>
          <p:spPr bwMode="auto">
            <a:xfrm>
              <a:off x="572611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1" name="Line 104"/>
            <p:cNvSpPr>
              <a:spLocks noChangeShapeType="1"/>
            </p:cNvSpPr>
            <p:nvPr/>
          </p:nvSpPr>
          <p:spPr bwMode="auto">
            <a:xfrm>
              <a:off x="6445250"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2" name="Line 105"/>
            <p:cNvSpPr>
              <a:spLocks noChangeShapeType="1"/>
            </p:cNvSpPr>
            <p:nvPr/>
          </p:nvSpPr>
          <p:spPr bwMode="auto">
            <a:xfrm>
              <a:off x="7165975"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3" name="Line 106"/>
            <p:cNvSpPr>
              <a:spLocks noChangeShapeType="1"/>
            </p:cNvSpPr>
            <p:nvPr/>
          </p:nvSpPr>
          <p:spPr bwMode="auto">
            <a:xfrm>
              <a:off x="7958138"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4" name="Rectangle 5"/>
            <p:cNvSpPr>
              <a:spLocks noChangeArrowheads="1"/>
            </p:cNvSpPr>
            <p:nvPr/>
          </p:nvSpPr>
          <p:spPr bwMode="auto">
            <a:xfrm>
              <a:off x="757238" y="2422525"/>
              <a:ext cx="1079500" cy="3671888"/>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solidFill>
                    <a:srgbClr val="000000"/>
                  </a:solidFill>
                </a:rPr>
                <a:t>Single-Level</a:t>
              </a:r>
            </a:p>
          </p:txBody>
        </p:sp>
        <p:sp>
          <p:nvSpPr>
            <p:cNvPr id="25" name="AutoShape 8"/>
            <p:cNvSpPr>
              <a:spLocks noChangeArrowheads="1"/>
            </p:cNvSpPr>
            <p:nvPr/>
          </p:nvSpPr>
          <p:spPr bwMode="auto">
            <a:xfrm>
              <a:off x="827088" y="2925763"/>
              <a:ext cx="647700"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Wheel</a:t>
              </a:r>
            </a:p>
          </p:txBody>
        </p:sp>
        <p:sp>
          <p:nvSpPr>
            <p:cNvPr id="26" name="AutoShape 10"/>
            <p:cNvSpPr>
              <a:spLocks noChangeArrowheads="1"/>
            </p:cNvSpPr>
            <p:nvPr/>
          </p:nvSpPr>
          <p:spPr bwMode="auto">
            <a:xfrm>
              <a:off x="1622425" y="2925763"/>
              <a:ext cx="574675"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Frame</a:t>
              </a:r>
            </a:p>
          </p:txBody>
        </p:sp>
        <p:sp>
          <p:nvSpPr>
            <p:cNvPr id="27" name="Line 94"/>
            <p:cNvSpPr>
              <a:spLocks noChangeShapeType="1"/>
            </p:cNvSpPr>
            <p:nvPr/>
          </p:nvSpPr>
          <p:spPr bwMode="auto">
            <a:xfrm>
              <a:off x="111601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8" name="Line 95"/>
            <p:cNvSpPr>
              <a:spLocks noChangeShapeType="1"/>
            </p:cNvSpPr>
            <p:nvPr/>
          </p:nvSpPr>
          <p:spPr bwMode="auto">
            <a:xfrm>
              <a:off x="1908175"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9" name="Line 90"/>
            <p:cNvSpPr>
              <a:spLocks noChangeShapeType="1"/>
            </p:cNvSpPr>
            <p:nvPr/>
          </p:nvSpPr>
          <p:spPr bwMode="auto">
            <a:xfrm flipH="1" flipV="1">
              <a:off x="1116013" y="2709863"/>
              <a:ext cx="6842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0" name="AutoShape 8"/>
            <p:cNvSpPr>
              <a:spLocks noChangeArrowheads="1"/>
            </p:cNvSpPr>
            <p:nvPr/>
          </p:nvSpPr>
          <p:spPr bwMode="auto">
            <a:xfrm>
              <a:off x="1116013" y="34305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Tire</a:t>
              </a:r>
            </a:p>
          </p:txBody>
        </p:sp>
        <p:sp>
          <p:nvSpPr>
            <p:cNvPr id="31" name="AutoShape 8"/>
            <p:cNvSpPr>
              <a:spLocks noChangeArrowheads="1"/>
            </p:cNvSpPr>
            <p:nvPr/>
          </p:nvSpPr>
          <p:spPr bwMode="auto">
            <a:xfrm>
              <a:off x="1116013" y="38623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Tube</a:t>
              </a:r>
            </a:p>
          </p:txBody>
        </p:sp>
        <p:sp>
          <p:nvSpPr>
            <p:cNvPr id="32" name="AutoShape 8"/>
            <p:cNvSpPr>
              <a:spLocks noChangeArrowheads="1"/>
            </p:cNvSpPr>
            <p:nvPr/>
          </p:nvSpPr>
          <p:spPr bwMode="auto">
            <a:xfrm>
              <a:off x="1116013" y="42941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Wheel</a:t>
              </a:r>
            </a:p>
          </p:txBody>
        </p:sp>
        <p:sp>
          <p:nvSpPr>
            <p:cNvPr id="33" name="AutoShape 8"/>
            <p:cNvSpPr>
              <a:spLocks noChangeArrowheads="1"/>
            </p:cNvSpPr>
            <p:nvPr/>
          </p:nvSpPr>
          <p:spPr bwMode="auto">
            <a:xfrm>
              <a:off x="1116013" y="47259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Hex nut</a:t>
              </a:r>
            </a:p>
          </p:txBody>
        </p:sp>
        <p:sp>
          <p:nvSpPr>
            <p:cNvPr id="34" name="AutoShape 8"/>
            <p:cNvSpPr>
              <a:spLocks noChangeArrowheads="1"/>
            </p:cNvSpPr>
            <p:nvPr/>
          </p:nvSpPr>
          <p:spPr bwMode="auto">
            <a:xfrm>
              <a:off x="1116013" y="51577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Lock</a:t>
              </a:r>
            </a:p>
          </p:txBody>
        </p:sp>
        <p:sp>
          <p:nvSpPr>
            <p:cNvPr id="35" name="AutoShape 8"/>
            <p:cNvSpPr>
              <a:spLocks noChangeArrowheads="1"/>
            </p:cNvSpPr>
            <p:nvPr/>
          </p:nvSpPr>
          <p:spPr bwMode="auto">
            <a:xfrm>
              <a:off x="1116013" y="55895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Bolt</a:t>
              </a:r>
            </a:p>
          </p:txBody>
        </p:sp>
        <p:sp>
          <p:nvSpPr>
            <p:cNvPr id="36" name="Line 115"/>
            <p:cNvSpPr>
              <a:spLocks noChangeShapeType="1"/>
            </p:cNvSpPr>
            <p:nvPr/>
          </p:nvSpPr>
          <p:spPr bwMode="auto">
            <a:xfrm>
              <a:off x="973138" y="3286125"/>
              <a:ext cx="0" cy="2447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7" name="Line 116"/>
            <p:cNvSpPr>
              <a:spLocks noChangeShapeType="1"/>
            </p:cNvSpPr>
            <p:nvPr/>
          </p:nvSpPr>
          <p:spPr bwMode="auto">
            <a:xfrm>
              <a:off x="973138" y="3573463"/>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8" name="Line 117"/>
            <p:cNvSpPr>
              <a:spLocks noChangeShapeType="1"/>
            </p:cNvSpPr>
            <p:nvPr/>
          </p:nvSpPr>
          <p:spPr bwMode="auto">
            <a:xfrm>
              <a:off x="973138" y="40068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9" name="Line 118"/>
            <p:cNvSpPr>
              <a:spLocks noChangeShapeType="1"/>
            </p:cNvSpPr>
            <p:nvPr/>
          </p:nvSpPr>
          <p:spPr bwMode="auto">
            <a:xfrm>
              <a:off x="973138" y="44386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0" name="Line 119"/>
            <p:cNvSpPr>
              <a:spLocks noChangeShapeType="1"/>
            </p:cNvSpPr>
            <p:nvPr/>
          </p:nvSpPr>
          <p:spPr bwMode="auto">
            <a:xfrm>
              <a:off x="973138" y="48704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1" name="Line 120"/>
            <p:cNvSpPr>
              <a:spLocks noChangeShapeType="1"/>
            </p:cNvSpPr>
            <p:nvPr/>
          </p:nvSpPr>
          <p:spPr bwMode="auto">
            <a:xfrm>
              <a:off x="973138" y="53022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2" name="Line 121"/>
            <p:cNvSpPr>
              <a:spLocks noChangeShapeType="1"/>
            </p:cNvSpPr>
            <p:nvPr/>
          </p:nvSpPr>
          <p:spPr bwMode="auto">
            <a:xfrm>
              <a:off x="973138" y="57340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grpSp>
    </p:spTree>
    <p:extLst>
      <p:ext uri="{BB962C8B-B14F-4D97-AF65-F5344CB8AC3E}">
        <p14:creationId xmlns:p14="http://schemas.microsoft.com/office/powerpoint/2010/main" val="99210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Variant Bill of Materials (BOM)</a:t>
            </a:r>
          </a:p>
          <a:p>
            <a:pPr lvl="1">
              <a:tabLst>
                <a:tab pos="1971675" algn="l"/>
              </a:tabLst>
            </a:pPr>
            <a:r>
              <a:rPr lang="en-US" altLang="de-DE" dirty="0"/>
              <a:t>Several products with a large proportion of identical parts.</a:t>
            </a:r>
          </a:p>
        </p:txBody>
      </p:sp>
      <p:sp>
        <p:nvSpPr>
          <p:cNvPr id="3" name="Titel 2"/>
          <p:cNvSpPr>
            <a:spLocks noGrp="1"/>
          </p:cNvSpPr>
          <p:nvPr>
            <p:ph type="title"/>
          </p:nvPr>
        </p:nvSpPr>
        <p:spPr/>
        <p:txBody>
          <a:bodyPr/>
          <a:lstStyle/>
          <a:p>
            <a:r>
              <a:rPr lang="en-US" altLang="de-DE" dirty="0"/>
              <a:t>Bill of Materials (BOM)</a:t>
            </a:r>
            <a:endParaRPr lang="de-DE" dirty="0"/>
          </a:p>
        </p:txBody>
      </p:sp>
      <p:grpSp>
        <p:nvGrpSpPr>
          <p:cNvPr id="50" name="Gruppieren 49"/>
          <p:cNvGrpSpPr/>
          <p:nvPr/>
        </p:nvGrpSpPr>
        <p:grpSpPr>
          <a:xfrm>
            <a:off x="2135787" y="2350168"/>
            <a:ext cx="7921625" cy="4032250"/>
            <a:chOff x="611188" y="2133600"/>
            <a:chExt cx="7921625" cy="4032250"/>
          </a:xfrm>
        </p:grpSpPr>
        <p:sp>
          <p:nvSpPr>
            <p:cNvPr id="4" name="Rectangle 5"/>
            <p:cNvSpPr>
              <a:spLocks noChangeArrowheads="1"/>
            </p:cNvSpPr>
            <p:nvPr/>
          </p:nvSpPr>
          <p:spPr bwMode="auto">
            <a:xfrm>
              <a:off x="611188" y="2133600"/>
              <a:ext cx="4537075" cy="3744913"/>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solidFill>
                    <a:srgbClr val="000000"/>
                  </a:solidFill>
                </a:rPr>
                <a:t>Single-Level</a:t>
              </a:r>
            </a:p>
          </p:txBody>
        </p:sp>
        <p:sp>
          <p:nvSpPr>
            <p:cNvPr id="5" name="AutoShape 6"/>
            <p:cNvSpPr>
              <a:spLocks noChangeArrowheads="1"/>
            </p:cNvSpPr>
            <p:nvPr/>
          </p:nvSpPr>
          <p:spPr bwMode="auto">
            <a:xfrm>
              <a:off x="1979613" y="2317750"/>
              <a:ext cx="1871662" cy="53340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Deluxe Bike (red)</a:t>
              </a:r>
            </a:p>
          </p:txBody>
        </p:sp>
        <p:sp>
          <p:nvSpPr>
            <p:cNvPr id="6" name="AutoShape 7"/>
            <p:cNvSpPr>
              <a:spLocks noChangeArrowheads="1"/>
            </p:cNvSpPr>
            <p:nvPr/>
          </p:nvSpPr>
          <p:spPr bwMode="auto">
            <a:xfrm>
              <a:off x="900113" y="5227638"/>
              <a:ext cx="1800225"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Handle Bar</a:t>
              </a:r>
            </a:p>
          </p:txBody>
        </p:sp>
        <p:sp>
          <p:nvSpPr>
            <p:cNvPr id="7" name="AutoShape 8"/>
            <p:cNvSpPr>
              <a:spLocks noChangeArrowheads="1"/>
            </p:cNvSpPr>
            <p:nvPr/>
          </p:nvSpPr>
          <p:spPr bwMode="auto">
            <a:xfrm>
              <a:off x="900113" y="2995613"/>
              <a:ext cx="1782762" cy="504825"/>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Aluminum Wheel</a:t>
              </a:r>
            </a:p>
          </p:txBody>
        </p:sp>
        <p:sp>
          <p:nvSpPr>
            <p:cNvPr id="8" name="AutoShape 10"/>
            <p:cNvSpPr>
              <a:spLocks noChangeArrowheads="1"/>
            </p:cNvSpPr>
            <p:nvPr/>
          </p:nvSpPr>
          <p:spPr bwMode="auto">
            <a:xfrm>
              <a:off x="900113" y="3571875"/>
              <a:ext cx="1782762" cy="482600"/>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Frame red</a:t>
              </a:r>
            </a:p>
          </p:txBody>
        </p:sp>
        <p:sp>
          <p:nvSpPr>
            <p:cNvPr id="9" name="AutoShape 11"/>
            <p:cNvSpPr>
              <a:spLocks noChangeArrowheads="1"/>
            </p:cNvSpPr>
            <p:nvPr/>
          </p:nvSpPr>
          <p:spPr bwMode="auto">
            <a:xfrm>
              <a:off x="3132138" y="3571875"/>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Chain</a:t>
              </a:r>
            </a:p>
          </p:txBody>
        </p:sp>
        <p:sp>
          <p:nvSpPr>
            <p:cNvPr id="10" name="AutoShape 12"/>
            <p:cNvSpPr>
              <a:spLocks noChangeArrowheads="1"/>
            </p:cNvSpPr>
            <p:nvPr/>
          </p:nvSpPr>
          <p:spPr bwMode="auto">
            <a:xfrm>
              <a:off x="900113" y="4148138"/>
              <a:ext cx="1782762" cy="471487"/>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Derailleur Gear</a:t>
              </a:r>
            </a:p>
            <a:p>
              <a:pPr algn="ctr" eaLnBrk="1" hangingPunct="1">
                <a:spcBef>
                  <a:spcPct val="0"/>
                </a:spcBef>
                <a:buClrTx/>
                <a:buFontTx/>
                <a:buNone/>
              </a:pPr>
              <a:r>
                <a:rPr lang="en-US" altLang="de-DE" sz="1800" b="0">
                  <a:solidFill>
                    <a:schemeClr val="bg1"/>
                  </a:solidFill>
                </a:rPr>
                <a:t>Assembly</a:t>
              </a:r>
            </a:p>
          </p:txBody>
        </p:sp>
        <p:sp>
          <p:nvSpPr>
            <p:cNvPr id="11" name="AutoShape 19"/>
            <p:cNvSpPr>
              <a:spLocks noChangeArrowheads="1"/>
            </p:cNvSpPr>
            <p:nvPr/>
          </p:nvSpPr>
          <p:spPr bwMode="auto">
            <a:xfrm>
              <a:off x="3132138" y="4694238"/>
              <a:ext cx="1728787"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Warranty Doc.</a:t>
              </a:r>
            </a:p>
          </p:txBody>
        </p:sp>
        <p:sp>
          <p:nvSpPr>
            <p:cNvPr id="12" name="AutoShape 7"/>
            <p:cNvSpPr>
              <a:spLocks noChangeArrowheads="1"/>
            </p:cNvSpPr>
            <p:nvPr/>
          </p:nvSpPr>
          <p:spPr bwMode="auto">
            <a:xfrm>
              <a:off x="900113" y="4694238"/>
              <a:ext cx="1800225"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Seat Kit</a:t>
              </a:r>
            </a:p>
          </p:txBody>
        </p:sp>
        <p:sp>
          <p:nvSpPr>
            <p:cNvPr id="13" name="AutoShape 11"/>
            <p:cNvSpPr>
              <a:spLocks noChangeArrowheads="1"/>
            </p:cNvSpPr>
            <p:nvPr/>
          </p:nvSpPr>
          <p:spPr bwMode="auto">
            <a:xfrm>
              <a:off x="3132138" y="4148138"/>
              <a:ext cx="1716087"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Brake Kit</a:t>
              </a:r>
            </a:p>
          </p:txBody>
        </p:sp>
        <p:sp>
          <p:nvSpPr>
            <p:cNvPr id="14" name="AutoShape 9"/>
            <p:cNvSpPr>
              <a:spLocks noChangeArrowheads="1"/>
            </p:cNvSpPr>
            <p:nvPr/>
          </p:nvSpPr>
          <p:spPr bwMode="auto">
            <a:xfrm>
              <a:off x="3132138" y="2995613"/>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Pedal Assembly</a:t>
              </a:r>
            </a:p>
          </p:txBody>
        </p:sp>
        <p:sp>
          <p:nvSpPr>
            <p:cNvPr id="15" name="Line 49"/>
            <p:cNvSpPr>
              <a:spLocks noChangeShapeType="1"/>
            </p:cNvSpPr>
            <p:nvPr/>
          </p:nvSpPr>
          <p:spPr bwMode="auto">
            <a:xfrm>
              <a:off x="2916238" y="2851150"/>
              <a:ext cx="0" cy="2592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6" name="AutoShape 19"/>
            <p:cNvSpPr>
              <a:spLocks noChangeArrowheads="1"/>
            </p:cNvSpPr>
            <p:nvPr/>
          </p:nvSpPr>
          <p:spPr bwMode="auto">
            <a:xfrm>
              <a:off x="3132138" y="5227638"/>
              <a:ext cx="1728787"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Packaging</a:t>
              </a:r>
            </a:p>
          </p:txBody>
        </p:sp>
        <p:sp>
          <p:nvSpPr>
            <p:cNvPr id="17" name="Line 51"/>
            <p:cNvSpPr>
              <a:spLocks noChangeShapeType="1"/>
            </p:cNvSpPr>
            <p:nvPr/>
          </p:nvSpPr>
          <p:spPr bwMode="auto">
            <a:xfrm>
              <a:off x="2916238" y="54435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8" name="Line 52"/>
            <p:cNvSpPr>
              <a:spLocks noChangeShapeType="1"/>
            </p:cNvSpPr>
            <p:nvPr/>
          </p:nvSpPr>
          <p:spPr bwMode="auto">
            <a:xfrm>
              <a:off x="2916238" y="4940300"/>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9" name="Line 53"/>
            <p:cNvSpPr>
              <a:spLocks noChangeShapeType="1"/>
            </p:cNvSpPr>
            <p:nvPr/>
          </p:nvSpPr>
          <p:spPr bwMode="auto">
            <a:xfrm>
              <a:off x="2916238" y="43640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0" name="Line 54"/>
            <p:cNvSpPr>
              <a:spLocks noChangeShapeType="1"/>
            </p:cNvSpPr>
            <p:nvPr/>
          </p:nvSpPr>
          <p:spPr bwMode="auto">
            <a:xfrm>
              <a:off x="2916238" y="3860800"/>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1" name="Line 55"/>
            <p:cNvSpPr>
              <a:spLocks noChangeShapeType="1"/>
            </p:cNvSpPr>
            <p:nvPr/>
          </p:nvSpPr>
          <p:spPr bwMode="auto">
            <a:xfrm>
              <a:off x="2916238" y="32845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2" name="Line 56"/>
            <p:cNvSpPr>
              <a:spLocks noChangeShapeType="1"/>
            </p:cNvSpPr>
            <p:nvPr/>
          </p:nvSpPr>
          <p:spPr bwMode="auto">
            <a:xfrm flipH="1" flipV="1">
              <a:off x="2700338" y="32845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3" name="Line 57"/>
            <p:cNvSpPr>
              <a:spLocks noChangeShapeType="1"/>
            </p:cNvSpPr>
            <p:nvPr/>
          </p:nvSpPr>
          <p:spPr bwMode="auto">
            <a:xfrm flipH="1" flipV="1">
              <a:off x="2700338" y="3860800"/>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4" name="Line 58"/>
            <p:cNvSpPr>
              <a:spLocks noChangeShapeType="1"/>
            </p:cNvSpPr>
            <p:nvPr/>
          </p:nvSpPr>
          <p:spPr bwMode="auto">
            <a:xfrm flipH="1" flipV="1">
              <a:off x="2700338" y="43640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5" name="Line 59"/>
            <p:cNvSpPr>
              <a:spLocks noChangeShapeType="1"/>
            </p:cNvSpPr>
            <p:nvPr/>
          </p:nvSpPr>
          <p:spPr bwMode="auto">
            <a:xfrm flipH="1" flipV="1">
              <a:off x="2700338" y="4940300"/>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6" name="Line 60"/>
            <p:cNvSpPr>
              <a:spLocks noChangeShapeType="1"/>
            </p:cNvSpPr>
            <p:nvPr/>
          </p:nvSpPr>
          <p:spPr bwMode="auto">
            <a:xfrm flipH="1" flipV="1">
              <a:off x="2700338" y="54435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7" name="Rectangle 5"/>
            <p:cNvSpPr>
              <a:spLocks noChangeArrowheads="1"/>
            </p:cNvSpPr>
            <p:nvPr/>
          </p:nvSpPr>
          <p:spPr bwMode="auto">
            <a:xfrm>
              <a:off x="3995738" y="2420938"/>
              <a:ext cx="4537075" cy="3744912"/>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solidFill>
                    <a:srgbClr val="000000"/>
                  </a:solidFill>
                </a:rPr>
                <a:t>Single-Level</a:t>
              </a:r>
            </a:p>
          </p:txBody>
        </p:sp>
        <p:sp>
          <p:nvSpPr>
            <p:cNvPr id="28" name="AutoShape 6"/>
            <p:cNvSpPr>
              <a:spLocks noChangeArrowheads="1"/>
            </p:cNvSpPr>
            <p:nvPr/>
          </p:nvSpPr>
          <p:spPr bwMode="auto">
            <a:xfrm>
              <a:off x="5003800" y="2636838"/>
              <a:ext cx="2592388" cy="50165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Professional Bike (black)</a:t>
              </a:r>
            </a:p>
          </p:txBody>
        </p:sp>
        <p:sp>
          <p:nvSpPr>
            <p:cNvPr id="29" name="AutoShape 7"/>
            <p:cNvSpPr>
              <a:spLocks noChangeArrowheads="1"/>
            </p:cNvSpPr>
            <p:nvPr/>
          </p:nvSpPr>
          <p:spPr bwMode="auto">
            <a:xfrm>
              <a:off x="4284663" y="5514975"/>
              <a:ext cx="1800225"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Handle Bar</a:t>
              </a:r>
            </a:p>
          </p:txBody>
        </p:sp>
        <p:sp>
          <p:nvSpPr>
            <p:cNvPr id="30" name="AutoShape 8"/>
            <p:cNvSpPr>
              <a:spLocks noChangeArrowheads="1"/>
            </p:cNvSpPr>
            <p:nvPr/>
          </p:nvSpPr>
          <p:spPr bwMode="auto">
            <a:xfrm>
              <a:off x="4284663" y="3282950"/>
              <a:ext cx="1782762" cy="504825"/>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Carbon Wheel</a:t>
              </a:r>
            </a:p>
          </p:txBody>
        </p:sp>
        <p:sp>
          <p:nvSpPr>
            <p:cNvPr id="31" name="AutoShape 10"/>
            <p:cNvSpPr>
              <a:spLocks noChangeArrowheads="1"/>
            </p:cNvSpPr>
            <p:nvPr/>
          </p:nvSpPr>
          <p:spPr bwMode="auto">
            <a:xfrm>
              <a:off x="4284663" y="3859213"/>
              <a:ext cx="1782762" cy="482600"/>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Frame black</a:t>
              </a:r>
            </a:p>
          </p:txBody>
        </p:sp>
        <p:sp>
          <p:nvSpPr>
            <p:cNvPr id="32" name="AutoShape 11"/>
            <p:cNvSpPr>
              <a:spLocks noChangeArrowheads="1"/>
            </p:cNvSpPr>
            <p:nvPr/>
          </p:nvSpPr>
          <p:spPr bwMode="auto">
            <a:xfrm>
              <a:off x="6516688" y="3859213"/>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Chain</a:t>
              </a:r>
            </a:p>
          </p:txBody>
        </p:sp>
        <p:sp>
          <p:nvSpPr>
            <p:cNvPr id="33" name="AutoShape 12"/>
            <p:cNvSpPr>
              <a:spLocks noChangeArrowheads="1"/>
            </p:cNvSpPr>
            <p:nvPr/>
          </p:nvSpPr>
          <p:spPr bwMode="auto">
            <a:xfrm>
              <a:off x="4284663" y="4435475"/>
              <a:ext cx="1782762" cy="471488"/>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Derailleur Gear</a:t>
              </a:r>
            </a:p>
            <a:p>
              <a:pPr algn="ctr" eaLnBrk="1" hangingPunct="1">
                <a:spcBef>
                  <a:spcPct val="0"/>
                </a:spcBef>
                <a:buClrTx/>
                <a:buFontTx/>
                <a:buNone/>
              </a:pPr>
              <a:r>
                <a:rPr lang="en-US" altLang="de-DE" sz="1800" b="0">
                  <a:solidFill>
                    <a:schemeClr val="bg1"/>
                  </a:solidFill>
                </a:rPr>
                <a:t>Assembly</a:t>
              </a:r>
            </a:p>
          </p:txBody>
        </p:sp>
        <p:sp>
          <p:nvSpPr>
            <p:cNvPr id="34" name="AutoShape 19"/>
            <p:cNvSpPr>
              <a:spLocks noChangeArrowheads="1"/>
            </p:cNvSpPr>
            <p:nvPr/>
          </p:nvSpPr>
          <p:spPr bwMode="auto">
            <a:xfrm>
              <a:off x="6516688" y="4981575"/>
              <a:ext cx="17287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Warranty Doc.</a:t>
              </a:r>
            </a:p>
          </p:txBody>
        </p:sp>
        <p:sp>
          <p:nvSpPr>
            <p:cNvPr id="35" name="AutoShape 7"/>
            <p:cNvSpPr>
              <a:spLocks noChangeArrowheads="1"/>
            </p:cNvSpPr>
            <p:nvPr/>
          </p:nvSpPr>
          <p:spPr bwMode="auto">
            <a:xfrm>
              <a:off x="4284663" y="4981575"/>
              <a:ext cx="1800225"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Seat Kit</a:t>
              </a:r>
            </a:p>
          </p:txBody>
        </p:sp>
        <p:sp>
          <p:nvSpPr>
            <p:cNvPr id="36" name="AutoShape 11"/>
            <p:cNvSpPr>
              <a:spLocks noChangeArrowheads="1"/>
            </p:cNvSpPr>
            <p:nvPr/>
          </p:nvSpPr>
          <p:spPr bwMode="auto">
            <a:xfrm>
              <a:off x="6516688" y="4435475"/>
              <a:ext cx="17160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Brake Kit</a:t>
              </a:r>
            </a:p>
          </p:txBody>
        </p:sp>
        <p:sp>
          <p:nvSpPr>
            <p:cNvPr id="37" name="AutoShape 9"/>
            <p:cNvSpPr>
              <a:spLocks noChangeArrowheads="1"/>
            </p:cNvSpPr>
            <p:nvPr/>
          </p:nvSpPr>
          <p:spPr bwMode="auto">
            <a:xfrm>
              <a:off x="6516688" y="3282950"/>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Pedal Assembly</a:t>
              </a:r>
            </a:p>
          </p:txBody>
        </p:sp>
        <p:sp>
          <p:nvSpPr>
            <p:cNvPr id="38" name="Line 72"/>
            <p:cNvSpPr>
              <a:spLocks noChangeShapeType="1"/>
            </p:cNvSpPr>
            <p:nvPr/>
          </p:nvSpPr>
          <p:spPr bwMode="auto">
            <a:xfrm>
              <a:off x="6300788" y="3138488"/>
              <a:ext cx="0" cy="2592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9" name="AutoShape 19"/>
            <p:cNvSpPr>
              <a:spLocks noChangeArrowheads="1"/>
            </p:cNvSpPr>
            <p:nvPr/>
          </p:nvSpPr>
          <p:spPr bwMode="auto">
            <a:xfrm>
              <a:off x="6516688" y="5514975"/>
              <a:ext cx="17287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Packaging</a:t>
              </a:r>
            </a:p>
          </p:txBody>
        </p:sp>
        <p:sp>
          <p:nvSpPr>
            <p:cNvPr id="40" name="Line 74"/>
            <p:cNvSpPr>
              <a:spLocks noChangeShapeType="1"/>
            </p:cNvSpPr>
            <p:nvPr/>
          </p:nvSpPr>
          <p:spPr bwMode="auto">
            <a:xfrm>
              <a:off x="6300788" y="5730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1" name="Line 75"/>
            <p:cNvSpPr>
              <a:spLocks noChangeShapeType="1"/>
            </p:cNvSpPr>
            <p:nvPr/>
          </p:nvSpPr>
          <p:spPr bwMode="auto">
            <a:xfrm>
              <a:off x="6300788" y="52276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2" name="Line 76"/>
            <p:cNvSpPr>
              <a:spLocks noChangeShapeType="1"/>
            </p:cNvSpPr>
            <p:nvPr/>
          </p:nvSpPr>
          <p:spPr bwMode="auto">
            <a:xfrm>
              <a:off x="6300788" y="4651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3" name="Line 77"/>
            <p:cNvSpPr>
              <a:spLocks noChangeShapeType="1"/>
            </p:cNvSpPr>
            <p:nvPr/>
          </p:nvSpPr>
          <p:spPr bwMode="auto">
            <a:xfrm>
              <a:off x="6300788" y="41481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4" name="Line 78"/>
            <p:cNvSpPr>
              <a:spLocks noChangeShapeType="1"/>
            </p:cNvSpPr>
            <p:nvPr/>
          </p:nvSpPr>
          <p:spPr bwMode="auto">
            <a:xfrm>
              <a:off x="6300788" y="3571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5" name="Line 79"/>
            <p:cNvSpPr>
              <a:spLocks noChangeShapeType="1"/>
            </p:cNvSpPr>
            <p:nvPr/>
          </p:nvSpPr>
          <p:spPr bwMode="auto">
            <a:xfrm flipH="1" flipV="1">
              <a:off x="6084888" y="3571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6" name="Line 80"/>
            <p:cNvSpPr>
              <a:spLocks noChangeShapeType="1"/>
            </p:cNvSpPr>
            <p:nvPr/>
          </p:nvSpPr>
          <p:spPr bwMode="auto">
            <a:xfrm flipH="1" flipV="1">
              <a:off x="6084888" y="41481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7" name="Line 81"/>
            <p:cNvSpPr>
              <a:spLocks noChangeShapeType="1"/>
            </p:cNvSpPr>
            <p:nvPr/>
          </p:nvSpPr>
          <p:spPr bwMode="auto">
            <a:xfrm flipH="1" flipV="1">
              <a:off x="6084888" y="4651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8" name="Line 82"/>
            <p:cNvSpPr>
              <a:spLocks noChangeShapeType="1"/>
            </p:cNvSpPr>
            <p:nvPr/>
          </p:nvSpPr>
          <p:spPr bwMode="auto">
            <a:xfrm flipH="1" flipV="1">
              <a:off x="6084888" y="52276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9" name="Line 83"/>
            <p:cNvSpPr>
              <a:spLocks noChangeShapeType="1"/>
            </p:cNvSpPr>
            <p:nvPr/>
          </p:nvSpPr>
          <p:spPr bwMode="auto">
            <a:xfrm flipH="1" flipV="1">
              <a:off x="6084888" y="5730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grpSp>
    </p:spTree>
    <p:extLst>
      <p:ext uri="{BB962C8B-B14F-4D97-AF65-F5344CB8AC3E}">
        <p14:creationId xmlns:p14="http://schemas.microsoft.com/office/powerpoint/2010/main" val="3553463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An object that defines items in a BOM according to criteria, such as the object type of the component, for example, material master record or document info record.</a:t>
            </a:r>
          </a:p>
          <a:p>
            <a:pPr>
              <a:tabLst>
                <a:tab pos="1971675" algn="l"/>
              </a:tabLst>
            </a:pPr>
            <a:endParaRPr lang="en-US" altLang="de-DE" dirty="0"/>
          </a:p>
          <a:p>
            <a:pPr>
              <a:tabLst>
                <a:tab pos="1971675" algn="l"/>
              </a:tabLst>
            </a:pPr>
            <a:r>
              <a:rPr lang="en-US" altLang="de-DE" dirty="0"/>
              <a:t>The item category controls the following:</a:t>
            </a:r>
          </a:p>
          <a:p>
            <a:pPr lvl="1">
              <a:tabLst>
                <a:tab pos="1971675" algn="l"/>
              </a:tabLst>
            </a:pPr>
            <a:r>
              <a:rPr lang="en-US" altLang="de-DE" dirty="0"/>
              <a:t>Screen sequence</a:t>
            </a:r>
          </a:p>
          <a:p>
            <a:pPr lvl="1">
              <a:tabLst>
                <a:tab pos="1971675" algn="l"/>
              </a:tabLst>
            </a:pPr>
            <a:r>
              <a:rPr lang="en-US" altLang="de-DE" dirty="0"/>
              <a:t>Field selection</a:t>
            </a:r>
          </a:p>
          <a:p>
            <a:pPr lvl="1">
              <a:tabLst>
                <a:tab pos="1971675" algn="l"/>
              </a:tabLst>
            </a:pPr>
            <a:r>
              <a:rPr lang="en-US" altLang="de-DE" dirty="0"/>
              <a:t>Default values</a:t>
            </a:r>
          </a:p>
          <a:p>
            <a:pPr lvl="1">
              <a:tabLst>
                <a:tab pos="1971675" algn="l"/>
              </a:tabLst>
            </a:pPr>
            <a:r>
              <a:rPr lang="en-US" altLang="de-DE" dirty="0"/>
              <a:t>Material entry</a:t>
            </a:r>
          </a:p>
          <a:p>
            <a:pPr lvl="1">
              <a:tabLst>
                <a:tab pos="1971675" algn="l"/>
              </a:tabLst>
            </a:pPr>
            <a:r>
              <a:rPr lang="en-US" altLang="de-DE" dirty="0"/>
              <a:t>Inventory management</a:t>
            </a:r>
          </a:p>
          <a:p>
            <a:pPr lvl="1">
              <a:tabLst>
                <a:tab pos="1971675" algn="l"/>
              </a:tabLst>
            </a:pPr>
            <a:r>
              <a:rPr lang="en-US" altLang="de-DE" dirty="0"/>
              <a:t>Subitems</a:t>
            </a:r>
          </a:p>
          <a:p>
            <a:pPr>
              <a:tabLst>
                <a:tab pos="1971675" algn="l"/>
              </a:tabLst>
            </a:pPr>
            <a:endParaRPr lang="en-US" altLang="de-DE" dirty="0"/>
          </a:p>
          <a:p>
            <a:pPr>
              <a:tabLst>
                <a:tab pos="1971675" algn="l"/>
              </a:tabLst>
            </a:pPr>
            <a:r>
              <a:rPr lang="en-US" altLang="de-DE" dirty="0"/>
              <a:t>Item Categories</a:t>
            </a:r>
          </a:p>
          <a:p>
            <a:pPr lvl="1">
              <a:tabLst>
                <a:tab pos="1971675" algn="l"/>
              </a:tabLst>
            </a:pPr>
            <a:r>
              <a:rPr lang="en-US" altLang="de-DE" dirty="0"/>
              <a:t>Stock </a:t>
            </a:r>
            <a:r>
              <a:rPr lang="en-US" altLang="de-DE" dirty="0" smtClean="0"/>
              <a:t>item</a:t>
            </a:r>
            <a:endParaRPr lang="en-US" altLang="de-DE" dirty="0"/>
          </a:p>
          <a:p>
            <a:pPr lvl="1">
              <a:tabLst>
                <a:tab pos="1971675" algn="l"/>
              </a:tabLst>
            </a:pPr>
            <a:r>
              <a:rPr lang="en-US" altLang="de-DE" dirty="0"/>
              <a:t>Non-stock </a:t>
            </a:r>
            <a:r>
              <a:rPr lang="en-US" altLang="de-DE" dirty="0" smtClean="0"/>
              <a:t>item</a:t>
            </a:r>
            <a:endParaRPr lang="en-US" altLang="de-DE" dirty="0"/>
          </a:p>
          <a:p>
            <a:pPr lvl="1">
              <a:tabLst>
                <a:tab pos="1971675" algn="l"/>
              </a:tabLst>
            </a:pPr>
            <a:r>
              <a:rPr lang="en-US" altLang="de-DE" dirty="0"/>
              <a:t>Variable </a:t>
            </a:r>
            <a:r>
              <a:rPr lang="en-US" altLang="de-DE" dirty="0" smtClean="0"/>
              <a:t>material </a:t>
            </a:r>
            <a:r>
              <a:rPr lang="en-US" altLang="de-DE" dirty="0"/>
              <a:t>– Sheet of steel</a:t>
            </a:r>
          </a:p>
          <a:p>
            <a:pPr lvl="1">
              <a:tabLst>
                <a:tab pos="1971675" algn="l"/>
              </a:tabLst>
            </a:pPr>
            <a:r>
              <a:rPr lang="en-US" altLang="de-DE" dirty="0"/>
              <a:t>Document </a:t>
            </a:r>
            <a:r>
              <a:rPr lang="en-US" altLang="de-DE" dirty="0" smtClean="0"/>
              <a:t>item</a:t>
            </a:r>
            <a:endParaRPr lang="en-US" altLang="de-DE" dirty="0"/>
          </a:p>
          <a:p>
            <a:pPr lvl="1">
              <a:tabLst>
                <a:tab pos="1971675" algn="l"/>
              </a:tabLst>
            </a:pPr>
            <a:r>
              <a:rPr lang="en-US" altLang="de-DE" dirty="0"/>
              <a:t>Text </a:t>
            </a:r>
            <a:r>
              <a:rPr lang="en-US" altLang="de-DE" dirty="0" smtClean="0"/>
              <a:t>item</a:t>
            </a:r>
            <a:endParaRPr lang="en-US" altLang="de-DE" dirty="0"/>
          </a:p>
        </p:txBody>
      </p:sp>
      <p:sp>
        <p:nvSpPr>
          <p:cNvPr id="3" name="Titel 2"/>
          <p:cNvSpPr>
            <a:spLocks noGrp="1"/>
          </p:cNvSpPr>
          <p:nvPr>
            <p:ph type="title"/>
          </p:nvPr>
        </p:nvSpPr>
        <p:spPr/>
        <p:txBody>
          <a:bodyPr/>
          <a:lstStyle/>
          <a:p>
            <a:r>
              <a:rPr lang="en-US" altLang="de-DE" dirty="0"/>
              <a:t>BOM – Item Categories</a:t>
            </a:r>
            <a:endParaRPr lang="de-DE" dirty="0"/>
          </a:p>
        </p:txBody>
      </p:sp>
    </p:spTree>
    <p:extLst>
      <p:ext uri="{BB962C8B-B14F-4D97-AF65-F5344CB8AC3E}">
        <p14:creationId xmlns:p14="http://schemas.microsoft.com/office/powerpoint/2010/main" val="149062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Routings enable </a:t>
            </a:r>
            <a:r>
              <a:rPr lang="en-US" altLang="de-DE" dirty="0" smtClean="0"/>
              <a:t>the planning of the production of materials (products)</a:t>
            </a:r>
            <a:endParaRPr lang="en-US" altLang="de-DE" dirty="0"/>
          </a:p>
          <a:p>
            <a:pPr>
              <a:tabLst>
                <a:tab pos="1971675" algn="l"/>
              </a:tabLst>
            </a:pPr>
            <a:r>
              <a:rPr lang="en-US" altLang="de-DE" dirty="0"/>
              <a:t> </a:t>
            </a:r>
          </a:p>
          <a:p>
            <a:pPr>
              <a:tabLst>
                <a:tab pos="1971675" algn="l"/>
              </a:tabLst>
            </a:pPr>
            <a:r>
              <a:rPr lang="en-US" altLang="de-DE" dirty="0"/>
              <a:t>Routings are used as a template for production orders and run schedules</a:t>
            </a:r>
          </a:p>
          <a:p>
            <a:pPr>
              <a:tabLst>
                <a:tab pos="1971675" algn="l"/>
              </a:tabLst>
            </a:pPr>
            <a:endParaRPr lang="en-US" altLang="de-DE" dirty="0"/>
          </a:p>
          <a:p>
            <a:pPr>
              <a:tabLst>
                <a:tab pos="1971675" algn="l"/>
              </a:tabLst>
            </a:pPr>
            <a:r>
              <a:rPr lang="en-US" altLang="de-DE" dirty="0" smtClean="0"/>
              <a:t>Routings </a:t>
            </a:r>
            <a:r>
              <a:rPr lang="en-US" altLang="de-DE" dirty="0"/>
              <a:t>are also used as a basis for product </a:t>
            </a:r>
            <a:r>
              <a:rPr lang="en-US" altLang="de-DE" dirty="0" smtClean="0"/>
              <a:t>costing</a:t>
            </a:r>
            <a:endParaRPr lang="en-US" altLang="de-DE" dirty="0"/>
          </a:p>
          <a:p>
            <a:pPr>
              <a:tabLst>
                <a:tab pos="1971675" algn="l"/>
              </a:tabLst>
            </a:pPr>
            <a:endParaRPr lang="en-US" altLang="de-DE" dirty="0"/>
          </a:p>
          <a:p>
            <a:pPr>
              <a:tabLst>
                <a:tab pos="1971675" algn="l"/>
              </a:tabLst>
            </a:pPr>
            <a:r>
              <a:rPr lang="en-US" altLang="de-DE" dirty="0"/>
              <a:t>Series of sequential steps (operations) that must be carried out to produce a given product</a:t>
            </a:r>
          </a:p>
          <a:p>
            <a:pPr>
              <a:tabLst>
                <a:tab pos="1971675" algn="l"/>
              </a:tabLst>
            </a:pPr>
            <a:endParaRPr lang="en-US" altLang="de-DE" dirty="0"/>
          </a:p>
          <a:p>
            <a:pPr>
              <a:tabLst>
                <a:tab pos="1971675" algn="l"/>
              </a:tabLst>
            </a:pPr>
            <a:r>
              <a:rPr lang="en-US" altLang="de-DE" dirty="0"/>
              <a:t>Routings contain: </a:t>
            </a:r>
          </a:p>
          <a:p>
            <a:pPr lvl="1">
              <a:tabLst>
                <a:tab pos="1971675" algn="l"/>
              </a:tabLst>
            </a:pPr>
            <a:r>
              <a:rPr lang="en-US" altLang="de-DE" dirty="0"/>
              <a:t>What, Where, When, How</a:t>
            </a:r>
          </a:p>
          <a:p>
            <a:pPr lvl="1">
              <a:tabLst>
                <a:tab pos="1971675" algn="l"/>
              </a:tabLst>
            </a:pPr>
            <a:endParaRPr lang="en-US" altLang="de-DE" dirty="0"/>
          </a:p>
        </p:txBody>
      </p:sp>
      <p:sp>
        <p:nvSpPr>
          <p:cNvPr id="3" name="Titel 2"/>
          <p:cNvSpPr>
            <a:spLocks noGrp="1"/>
          </p:cNvSpPr>
          <p:nvPr>
            <p:ph type="title"/>
          </p:nvPr>
        </p:nvSpPr>
        <p:spPr/>
        <p:txBody>
          <a:bodyPr/>
          <a:lstStyle/>
          <a:p>
            <a:r>
              <a:rPr lang="en-US" altLang="de-DE" dirty="0"/>
              <a:t>Routing</a:t>
            </a:r>
            <a:endParaRPr lang="de-DE" dirty="0"/>
          </a:p>
        </p:txBody>
      </p:sp>
      <p:pic>
        <p:nvPicPr>
          <p:cNvPr id="4" name="Picture 5" descr="PP0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581" y="4895671"/>
            <a:ext cx="79200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260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Routing – Operation 20 </a:t>
            </a:r>
          </a:p>
          <a:p>
            <a:pPr lvl="1">
              <a:tabLst>
                <a:tab pos="1971675" algn="l"/>
              </a:tabLst>
            </a:pPr>
            <a:r>
              <a:rPr lang="en-US" altLang="de-DE" dirty="0"/>
              <a:t>Attach seat to frame</a:t>
            </a:r>
          </a:p>
          <a:p>
            <a:pPr lvl="1">
              <a:tabLst>
                <a:tab pos="1971675" algn="l"/>
              </a:tabLst>
            </a:pPr>
            <a:endParaRPr lang="en-US" altLang="de-DE" dirty="0"/>
          </a:p>
          <a:p>
            <a:pPr>
              <a:tabLst>
                <a:tab pos="1971675" algn="l"/>
              </a:tabLst>
            </a:pPr>
            <a:r>
              <a:rPr lang="en-US" altLang="de-DE" dirty="0"/>
              <a:t>Work Center – ASSY1000</a:t>
            </a:r>
          </a:p>
          <a:p>
            <a:pPr lvl="1">
              <a:tabLst>
                <a:tab pos="1971675" algn="l"/>
              </a:tabLst>
            </a:pPr>
            <a:r>
              <a:rPr lang="en-US" altLang="de-DE" dirty="0"/>
              <a:t>Assembly Work Center</a:t>
            </a:r>
          </a:p>
          <a:p>
            <a:pPr lvl="1">
              <a:tabLst>
                <a:tab pos="1971675" algn="l"/>
              </a:tabLst>
            </a:pPr>
            <a:endParaRPr lang="en-US" altLang="de-DE" dirty="0"/>
          </a:p>
          <a:p>
            <a:pPr>
              <a:tabLst>
                <a:tab pos="1971675" algn="l"/>
              </a:tabLst>
            </a:pPr>
            <a:r>
              <a:rPr lang="en-US" altLang="de-DE" dirty="0"/>
              <a:t>Time</a:t>
            </a:r>
          </a:p>
          <a:p>
            <a:pPr lvl="1">
              <a:tabLst>
                <a:tab pos="1971675" algn="l"/>
              </a:tabLst>
            </a:pPr>
            <a:r>
              <a:rPr lang="en-US" altLang="de-DE" dirty="0"/>
              <a:t>1 minute</a:t>
            </a:r>
          </a:p>
        </p:txBody>
      </p:sp>
      <p:sp>
        <p:nvSpPr>
          <p:cNvPr id="3" name="Titel 2"/>
          <p:cNvSpPr>
            <a:spLocks noGrp="1"/>
          </p:cNvSpPr>
          <p:nvPr>
            <p:ph type="title"/>
          </p:nvPr>
        </p:nvSpPr>
        <p:spPr/>
        <p:txBody>
          <a:bodyPr/>
          <a:lstStyle/>
          <a:p>
            <a:r>
              <a:rPr lang="en-US" altLang="de-DE" dirty="0"/>
              <a:t>Routing</a:t>
            </a:r>
            <a:endParaRPr lang="de-DE" dirty="0"/>
          </a:p>
        </p:txBody>
      </p:sp>
      <p:pic>
        <p:nvPicPr>
          <p:cNvPr id="4" name="Picture 5" descr="PP0_0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668" y="3159231"/>
            <a:ext cx="3167062"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362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Routing for Finished Bike</a:t>
            </a:r>
          </a:p>
          <a:p>
            <a:pPr>
              <a:tabLst>
                <a:tab pos="1971675" algn="l"/>
              </a:tabLst>
            </a:pPr>
            <a:endParaRPr lang="en-US" altLang="de-DE" dirty="0"/>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Routing</a:t>
            </a:r>
            <a:endParaRPr lang="de-DE" dirty="0"/>
          </a:p>
        </p:txBody>
      </p:sp>
      <p:grpSp>
        <p:nvGrpSpPr>
          <p:cNvPr id="19" name="Gruppieren 18"/>
          <p:cNvGrpSpPr/>
          <p:nvPr/>
        </p:nvGrpSpPr>
        <p:grpSpPr>
          <a:xfrm>
            <a:off x="324000" y="2127071"/>
            <a:ext cx="11545199" cy="1640651"/>
            <a:chOff x="250825" y="2266950"/>
            <a:chExt cx="8458200" cy="1640651"/>
          </a:xfrm>
        </p:grpSpPr>
        <p:sp>
          <p:nvSpPr>
            <p:cNvPr id="4" name="Text Box 5"/>
            <p:cNvSpPr txBox="1">
              <a:spLocks noChangeArrowheads="1"/>
            </p:cNvSpPr>
            <p:nvPr/>
          </p:nvSpPr>
          <p:spPr bwMode="auto">
            <a:xfrm>
              <a:off x="250825" y="2266950"/>
              <a:ext cx="13716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a:solidFill>
                    <a:schemeClr val="bg1"/>
                  </a:solidFill>
                </a:rPr>
                <a:t>Operation</a:t>
              </a:r>
            </a:p>
          </p:txBody>
        </p:sp>
        <p:sp>
          <p:nvSpPr>
            <p:cNvPr id="5" name="Text Box 6"/>
            <p:cNvSpPr txBox="1">
              <a:spLocks noChangeArrowheads="1"/>
            </p:cNvSpPr>
            <p:nvPr/>
          </p:nvSpPr>
          <p:spPr bwMode="auto">
            <a:xfrm>
              <a:off x="936625" y="2800350"/>
              <a:ext cx="16764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a:solidFill>
                    <a:schemeClr val="bg1"/>
                  </a:solidFill>
                </a:rPr>
                <a:t>Work Center</a:t>
              </a:r>
            </a:p>
          </p:txBody>
        </p:sp>
        <p:sp>
          <p:nvSpPr>
            <p:cNvPr id="6" name="Text Box 7"/>
            <p:cNvSpPr txBox="1">
              <a:spLocks noChangeArrowheads="1"/>
            </p:cNvSpPr>
            <p:nvPr/>
          </p:nvSpPr>
          <p:spPr bwMode="auto">
            <a:xfrm>
              <a:off x="2308225" y="2266950"/>
              <a:ext cx="15240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a:solidFill>
                    <a:schemeClr val="bg1"/>
                  </a:solidFill>
                </a:rPr>
                <a:t>Plant</a:t>
              </a:r>
            </a:p>
          </p:txBody>
        </p:sp>
        <p:sp>
          <p:nvSpPr>
            <p:cNvPr id="7" name="Text Box 8"/>
            <p:cNvSpPr txBox="1">
              <a:spLocks noChangeArrowheads="1"/>
            </p:cNvSpPr>
            <p:nvPr/>
          </p:nvSpPr>
          <p:spPr bwMode="auto">
            <a:xfrm>
              <a:off x="3298825" y="2876550"/>
              <a:ext cx="1524000" cy="1031051"/>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dirty="0">
                  <a:solidFill>
                    <a:schemeClr val="bg1"/>
                  </a:solidFill>
                </a:rPr>
                <a:t>Control Key - </a:t>
              </a:r>
              <a:r>
                <a:rPr lang="en-US" altLang="de-DE" sz="1050" b="0" dirty="0" smtClean="0">
                  <a:solidFill>
                    <a:schemeClr val="bg1"/>
                  </a:solidFill>
                </a:rPr>
                <a:t>key </a:t>
              </a:r>
              <a:r>
                <a:rPr lang="en-US" altLang="de-DE" sz="1050" b="0" dirty="0">
                  <a:solidFill>
                    <a:schemeClr val="bg1"/>
                  </a:solidFill>
                </a:rPr>
                <a:t>that specifies how an operation or a sub-operation is processed in functions such as orders, costing or capacity planning.</a:t>
              </a:r>
            </a:p>
          </p:txBody>
        </p:sp>
        <p:sp>
          <p:nvSpPr>
            <p:cNvPr id="8" name="Text Box 9"/>
            <p:cNvSpPr txBox="1">
              <a:spLocks noChangeArrowheads="1"/>
            </p:cNvSpPr>
            <p:nvPr/>
          </p:nvSpPr>
          <p:spPr bwMode="auto">
            <a:xfrm>
              <a:off x="4518025" y="2266950"/>
              <a:ext cx="15240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a:solidFill>
                    <a:schemeClr val="bg1"/>
                  </a:solidFill>
                </a:rPr>
                <a:t>Description</a:t>
              </a:r>
            </a:p>
          </p:txBody>
        </p:sp>
        <p:sp>
          <p:nvSpPr>
            <p:cNvPr id="9" name="Text Box 10"/>
            <p:cNvSpPr txBox="1">
              <a:spLocks noChangeArrowheads="1"/>
            </p:cNvSpPr>
            <p:nvPr/>
          </p:nvSpPr>
          <p:spPr bwMode="auto">
            <a:xfrm>
              <a:off x="5294042" y="3290590"/>
              <a:ext cx="28956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dirty="0">
                  <a:solidFill>
                    <a:schemeClr val="bg1"/>
                  </a:solidFill>
                </a:rPr>
                <a:t>Time and Unit of Measure</a:t>
              </a:r>
            </a:p>
          </p:txBody>
        </p:sp>
        <p:sp>
          <p:nvSpPr>
            <p:cNvPr id="10" name="Text Box 11"/>
            <p:cNvSpPr txBox="1">
              <a:spLocks noChangeArrowheads="1"/>
            </p:cNvSpPr>
            <p:nvPr/>
          </p:nvSpPr>
          <p:spPr bwMode="auto">
            <a:xfrm>
              <a:off x="6880225" y="2266950"/>
              <a:ext cx="1828800" cy="101566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dirty="0">
                  <a:solidFill>
                    <a:schemeClr val="bg1"/>
                  </a:solidFill>
                </a:rPr>
                <a:t>Activity Type - </a:t>
              </a:r>
              <a:r>
                <a:rPr lang="en-US" altLang="de-DE" sz="1050" b="0" dirty="0">
                  <a:solidFill>
                    <a:schemeClr val="bg1"/>
                  </a:solidFill>
                </a:rPr>
                <a:t>unit in a controlling area that classifies the activities performed in a cost </a:t>
              </a:r>
              <a:r>
                <a:rPr lang="en-US" altLang="de-DE" sz="1050" b="0" dirty="0" smtClean="0">
                  <a:solidFill>
                    <a:schemeClr val="bg1"/>
                  </a:solidFill>
                </a:rPr>
                <a:t>center. Examples </a:t>
              </a:r>
              <a:r>
                <a:rPr lang="en-US" altLang="de-DE" sz="1050" b="0" dirty="0">
                  <a:solidFill>
                    <a:schemeClr val="bg1"/>
                  </a:solidFill>
                </a:rPr>
                <a:t>in production cost centers are machine hours or finished units.</a:t>
              </a:r>
              <a:endParaRPr lang="en-US" altLang="de-DE" sz="1400" b="0" dirty="0">
                <a:solidFill>
                  <a:schemeClr val="bg1"/>
                </a:solidFill>
              </a:endParaRPr>
            </a:p>
          </p:txBody>
        </p:sp>
      </p:grpSp>
      <p:pic>
        <p:nvPicPr>
          <p:cNvPr id="21" name="Grafik 20"/>
          <p:cNvPicPr>
            <a:picLocks noChangeAspect="1"/>
          </p:cNvPicPr>
          <p:nvPr/>
        </p:nvPicPr>
        <p:blipFill>
          <a:blip r:embed="rId2"/>
          <a:stretch>
            <a:fillRect/>
          </a:stretch>
        </p:blipFill>
        <p:spPr>
          <a:xfrm>
            <a:off x="1555748" y="4055081"/>
            <a:ext cx="9081704" cy="2042327"/>
          </a:xfrm>
          <a:prstGeom prst="rect">
            <a:avLst/>
          </a:prstGeom>
        </p:spPr>
      </p:pic>
      <p:sp>
        <p:nvSpPr>
          <p:cNvPr id="22" name="Line 12"/>
          <p:cNvSpPr>
            <a:spLocks noChangeShapeType="1"/>
          </p:cNvSpPr>
          <p:nvPr/>
        </p:nvSpPr>
        <p:spPr bwMode="auto">
          <a:xfrm>
            <a:off x="1874520" y="2551061"/>
            <a:ext cx="24580" cy="171259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 name="Line 13"/>
          <p:cNvSpPr>
            <a:spLocks noChangeShapeType="1"/>
          </p:cNvSpPr>
          <p:nvPr/>
        </p:nvSpPr>
        <p:spPr bwMode="auto">
          <a:xfrm flipH="1">
            <a:off x="2713328" y="3116084"/>
            <a:ext cx="342668" cy="1064809"/>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14"/>
          <p:cNvSpPr>
            <a:spLocks noChangeShapeType="1"/>
          </p:cNvSpPr>
          <p:nvPr/>
        </p:nvSpPr>
        <p:spPr bwMode="auto">
          <a:xfrm flipH="1">
            <a:off x="3284341" y="2584270"/>
            <a:ext cx="1291091" cy="159662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5" name="Line 15"/>
          <p:cNvSpPr>
            <a:spLocks noChangeShapeType="1"/>
          </p:cNvSpPr>
          <p:nvPr/>
        </p:nvSpPr>
        <p:spPr bwMode="auto">
          <a:xfrm flipH="1">
            <a:off x="3646967" y="3767722"/>
            <a:ext cx="1864562" cy="41317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6" name="Line 16"/>
          <p:cNvSpPr>
            <a:spLocks noChangeShapeType="1"/>
          </p:cNvSpPr>
          <p:nvPr/>
        </p:nvSpPr>
        <p:spPr bwMode="auto">
          <a:xfrm flipH="1">
            <a:off x="6084608" y="2612443"/>
            <a:ext cx="919162" cy="15684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7" name="Line 17"/>
          <p:cNvSpPr>
            <a:spLocks noChangeShapeType="1"/>
          </p:cNvSpPr>
          <p:nvPr/>
        </p:nvSpPr>
        <p:spPr bwMode="auto">
          <a:xfrm flipH="1">
            <a:off x="8681570" y="3530123"/>
            <a:ext cx="188110" cy="59580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8" name="Line 18"/>
          <p:cNvSpPr>
            <a:spLocks noChangeShapeType="1"/>
          </p:cNvSpPr>
          <p:nvPr/>
        </p:nvSpPr>
        <p:spPr bwMode="auto">
          <a:xfrm flipH="1">
            <a:off x="10380953" y="2834957"/>
            <a:ext cx="484844" cy="129096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Tree>
    <p:extLst>
      <p:ext uri="{BB962C8B-B14F-4D97-AF65-F5344CB8AC3E}">
        <p14:creationId xmlns:p14="http://schemas.microsoft.com/office/powerpoint/2010/main" val="534976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327108" y="3568361"/>
            <a:ext cx="9542092" cy="530990"/>
          </a:xfrm>
        </p:spPr>
        <p:txBody>
          <a:bodyPr/>
          <a:lstStyle/>
          <a:p>
            <a:r>
              <a:rPr lang="de-DE" dirty="0"/>
              <a:t>S/4HANA 2020 </a:t>
            </a:r>
          </a:p>
          <a:p>
            <a:r>
              <a:rPr lang="de-DE" dirty="0" err="1"/>
              <a:t>Fiori</a:t>
            </a:r>
            <a:r>
              <a:rPr lang="de-DE" dirty="0"/>
              <a:t> 3.0</a:t>
            </a:r>
          </a:p>
        </p:txBody>
      </p:sp>
      <p:sp>
        <p:nvSpPr>
          <p:cNvPr id="4" name="Textplatzhalter 3"/>
          <p:cNvSpPr>
            <a:spLocks noGrp="1"/>
          </p:cNvSpPr>
          <p:nvPr>
            <p:ph type="body" sz="quarter" idx="13"/>
          </p:nvPr>
        </p:nvSpPr>
        <p:spPr/>
        <p:txBody>
          <a:bodyPr/>
          <a:lstStyle/>
          <a:p>
            <a:r>
              <a:rPr lang="en-US" dirty="0" smtClean="0"/>
              <a:t>No</a:t>
            </a:r>
            <a:r>
              <a:rPr lang="de-DE" dirty="0" smtClean="0"/>
              <a:t> </a:t>
            </a:r>
            <a:r>
              <a:rPr lang="en-US" dirty="0" smtClean="0"/>
              <a:t>prerequisites</a:t>
            </a:r>
            <a:r>
              <a:rPr lang="de-DE" dirty="0" smtClean="0"/>
              <a:t> </a:t>
            </a:r>
            <a:r>
              <a:rPr lang="en-US" dirty="0" smtClean="0"/>
              <a:t>needed</a:t>
            </a:r>
          </a:p>
          <a:p>
            <a:endParaRPr lang="de-DE" dirty="0"/>
          </a:p>
        </p:txBody>
      </p:sp>
      <p:sp>
        <p:nvSpPr>
          <p:cNvPr id="5" name="Textplatzhalter 21"/>
          <p:cNvSpPr>
            <a:spLocks noGrp="1"/>
          </p:cNvSpPr>
          <p:nvPr>
            <p:ph type="body" sz="quarter" idx="16" hasCustomPrompt="1"/>
          </p:nvPr>
        </p:nvSpPr>
        <p:spPr>
          <a:xfrm>
            <a:off x="2327108" y="4520696"/>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dirty="0"/>
              <a:t>Global Bike</a:t>
            </a:r>
          </a:p>
        </p:txBody>
      </p:sp>
      <p:sp>
        <p:nvSpPr>
          <p:cNvPr id="6" name="Textplatzhalter 5"/>
          <p:cNvSpPr>
            <a:spLocks noGrp="1"/>
          </p:cNvSpPr>
          <p:nvPr>
            <p:ph type="body" sz="quarter" idx="15"/>
          </p:nvPr>
        </p:nvSpPr>
        <p:spPr/>
        <p:txBody>
          <a:bodyPr/>
          <a:lstStyle/>
          <a:p>
            <a:r>
              <a:rPr lang="de-DE" dirty="0"/>
              <a:t>GBI </a:t>
            </a:r>
            <a:r>
              <a:rPr lang="de-DE" dirty="0" smtClean="0"/>
              <a:t>4.1 </a:t>
            </a:r>
            <a:r>
              <a:rPr lang="de-DE" dirty="0"/>
              <a:t>on S/4HANA 2020 / </a:t>
            </a:r>
            <a:r>
              <a:rPr lang="de-DE" dirty="0" smtClean="0"/>
              <a:t>June 2022</a:t>
            </a:r>
            <a:endParaRPr lang="de-DE" dirty="0"/>
          </a:p>
        </p:txBody>
      </p:sp>
    </p:spTree>
    <p:extLst>
      <p:ext uri="{BB962C8B-B14F-4D97-AF65-F5344CB8AC3E}">
        <p14:creationId xmlns:p14="http://schemas.microsoft.com/office/powerpoint/2010/main" val="1896952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90000"/>
              </a:lnSpc>
              <a:tabLst>
                <a:tab pos="1971675" algn="l"/>
              </a:tabLst>
            </a:pPr>
            <a:r>
              <a:rPr lang="en-US" altLang="de-DE" dirty="0"/>
              <a:t>A location within a plant where </a:t>
            </a:r>
            <a:r>
              <a:rPr lang="en-US" altLang="de-DE" dirty="0" smtClean="0"/>
              <a:t>Value-added </a:t>
            </a:r>
            <a:r>
              <a:rPr lang="en-US" altLang="de-DE" dirty="0"/>
              <a:t>work (operations or activities) </a:t>
            </a:r>
            <a:r>
              <a:rPr lang="en-US" altLang="de-DE" dirty="0" smtClean="0"/>
              <a:t>is </a:t>
            </a:r>
            <a:r>
              <a:rPr lang="en-US" altLang="de-DE" dirty="0"/>
              <a:t>performed</a:t>
            </a:r>
          </a:p>
          <a:p>
            <a:pPr lvl="1">
              <a:lnSpc>
                <a:spcPct val="90000"/>
              </a:lnSpc>
              <a:tabLst>
                <a:tab pos="1971675" algn="l"/>
              </a:tabLst>
            </a:pPr>
            <a:r>
              <a:rPr lang="en-US" altLang="de-DE" dirty="0"/>
              <a:t>Work Centers can represent</a:t>
            </a:r>
          </a:p>
          <a:p>
            <a:pPr lvl="2">
              <a:lnSpc>
                <a:spcPct val="90000"/>
              </a:lnSpc>
              <a:tabLst>
                <a:tab pos="1971675" algn="l"/>
              </a:tabLst>
            </a:pPr>
            <a:r>
              <a:rPr lang="en-US" altLang="de-DE" dirty="0"/>
              <a:t>People or Groups of </a:t>
            </a:r>
            <a:r>
              <a:rPr lang="en-US" altLang="de-DE" dirty="0" smtClean="0"/>
              <a:t>people</a:t>
            </a:r>
            <a:endParaRPr lang="en-US" altLang="de-DE" dirty="0"/>
          </a:p>
          <a:p>
            <a:pPr lvl="2">
              <a:lnSpc>
                <a:spcPct val="90000"/>
              </a:lnSpc>
              <a:tabLst>
                <a:tab pos="1971675" algn="l"/>
              </a:tabLst>
            </a:pPr>
            <a:r>
              <a:rPr lang="en-US" altLang="de-DE" dirty="0"/>
              <a:t>Machines or Groups of </a:t>
            </a:r>
            <a:r>
              <a:rPr lang="en-US" altLang="de-DE" dirty="0" smtClean="0"/>
              <a:t>machines</a:t>
            </a:r>
            <a:endParaRPr lang="en-US" altLang="de-DE" dirty="0"/>
          </a:p>
          <a:p>
            <a:pPr lvl="2">
              <a:lnSpc>
                <a:spcPct val="90000"/>
              </a:lnSpc>
              <a:tabLst>
                <a:tab pos="1971675" algn="l"/>
              </a:tabLst>
            </a:pPr>
            <a:r>
              <a:rPr lang="en-US" altLang="de-DE" dirty="0"/>
              <a:t>Assembly Lines</a:t>
            </a:r>
          </a:p>
          <a:p>
            <a:pPr lvl="2">
              <a:lnSpc>
                <a:spcPct val="90000"/>
              </a:lnSpc>
              <a:tabLst>
                <a:tab pos="1971675" algn="l"/>
              </a:tabLst>
            </a:pPr>
            <a:endParaRPr lang="en-US" altLang="de-DE" dirty="0"/>
          </a:p>
          <a:p>
            <a:pPr>
              <a:lnSpc>
                <a:spcPct val="90000"/>
              </a:lnSpc>
              <a:tabLst>
                <a:tab pos="1971675" algn="l"/>
              </a:tabLst>
            </a:pPr>
            <a:r>
              <a:rPr lang="en-US" altLang="de-DE" dirty="0"/>
              <a:t>Work </a:t>
            </a:r>
            <a:r>
              <a:rPr lang="en-US" altLang="de-DE" dirty="0" smtClean="0"/>
              <a:t>Center </a:t>
            </a:r>
            <a:r>
              <a:rPr lang="en-US" altLang="de-DE" dirty="0"/>
              <a:t>used to define capacities </a:t>
            </a:r>
          </a:p>
          <a:p>
            <a:pPr lvl="1">
              <a:lnSpc>
                <a:spcPct val="90000"/>
              </a:lnSpc>
              <a:tabLst>
                <a:tab pos="1971675" algn="l"/>
              </a:tabLst>
            </a:pPr>
            <a:r>
              <a:rPr lang="en-US" altLang="de-DE" dirty="0"/>
              <a:t>Labor</a:t>
            </a:r>
          </a:p>
          <a:p>
            <a:pPr lvl="1">
              <a:lnSpc>
                <a:spcPct val="90000"/>
              </a:lnSpc>
              <a:tabLst>
                <a:tab pos="1971675" algn="l"/>
              </a:tabLst>
            </a:pPr>
            <a:r>
              <a:rPr lang="en-US" altLang="de-DE" dirty="0"/>
              <a:t>Machine</a:t>
            </a:r>
          </a:p>
          <a:p>
            <a:pPr lvl="1">
              <a:lnSpc>
                <a:spcPct val="90000"/>
              </a:lnSpc>
              <a:tabLst>
                <a:tab pos="1971675" algn="l"/>
              </a:tabLst>
            </a:pPr>
            <a:r>
              <a:rPr lang="en-US" altLang="de-DE" dirty="0"/>
              <a:t>Output</a:t>
            </a:r>
          </a:p>
          <a:p>
            <a:pPr lvl="1">
              <a:lnSpc>
                <a:spcPct val="90000"/>
              </a:lnSpc>
              <a:tabLst>
                <a:tab pos="1971675" algn="l"/>
              </a:tabLst>
            </a:pPr>
            <a:r>
              <a:rPr lang="en-US" altLang="de-DE" dirty="0"/>
              <a:t>Emissions </a:t>
            </a:r>
          </a:p>
          <a:p>
            <a:pPr lvl="1">
              <a:lnSpc>
                <a:spcPct val="90000"/>
              </a:lnSpc>
              <a:tabLst>
                <a:tab pos="1971675" algn="l"/>
              </a:tabLst>
            </a:pPr>
            <a:endParaRPr lang="en-US" altLang="de-DE" dirty="0"/>
          </a:p>
          <a:p>
            <a:pPr>
              <a:lnSpc>
                <a:spcPct val="90000"/>
              </a:lnSpc>
              <a:tabLst>
                <a:tab pos="1971675" algn="l"/>
              </a:tabLst>
            </a:pPr>
            <a:r>
              <a:rPr lang="en-US" altLang="de-DE" dirty="0"/>
              <a:t>Capacities used in</a:t>
            </a:r>
          </a:p>
          <a:p>
            <a:pPr lvl="1">
              <a:lnSpc>
                <a:spcPct val="90000"/>
              </a:lnSpc>
              <a:tabLst>
                <a:tab pos="1971675" algn="l"/>
              </a:tabLst>
            </a:pPr>
            <a:r>
              <a:rPr lang="en-US" altLang="de-DE" dirty="0"/>
              <a:t>Capacity requirements planning (CRP)</a:t>
            </a:r>
          </a:p>
          <a:p>
            <a:pPr lvl="1">
              <a:lnSpc>
                <a:spcPct val="90000"/>
              </a:lnSpc>
              <a:tabLst>
                <a:tab pos="1971675" algn="l"/>
              </a:tabLst>
            </a:pPr>
            <a:r>
              <a:rPr lang="en-US" altLang="de-DE" dirty="0"/>
              <a:t>Detailed scheduling</a:t>
            </a:r>
          </a:p>
          <a:p>
            <a:pPr lvl="1">
              <a:lnSpc>
                <a:spcPct val="90000"/>
              </a:lnSpc>
              <a:tabLst>
                <a:tab pos="1971675" algn="l"/>
              </a:tabLst>
            </a:pPr>
            <a:r>
              <a:rPr lang="en-US" altLang="de-DE" dirty="0"/>
              <a:t>Costing</a:t>
            </a:r>
          </a:p>
        </p:txBody>
      </p:sp>
      <p:sp>
        <p:nvSpPr>
          <p:cNvPr id="3" name="Titel 2"/>
          <p:cNvSpPr>
            <a:spLocks noGrp="1"/>
          </p:cNvSpPr>
          <p:nvPr>
            <p:ph type="title"/>
          </p:nvPr>
        </p:nvSpPr>
        <p:spPr/>
        <p:txBody>
          <a:bodyPr/>
          <a:lstStyle/>
          <a:p>
            <a:r>
              <a:rPr lang="en-US" altLang="de-DE" dirty="0"/>
              <a:t>Work Center</a:t>
            </a:r>
            <a:endParaRPr lang="de-DE" dirty="0"/>
          </a:p>
        </p:txBody>
      </p:sp>
    </p:spTree>
    <p:extLst>
      <p:ext uri="{BB962C8B-B14F-4D97-AF65-F5344CB8AC3E}">
        <p14:creationId xmlns:p14="http://schemas.microsoft.com/office/powerpoint/2010/main" val="249956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474510"/>
            <a:ext cx="11545200" cy="4392042"/>
          </a:xfrm>
        </p:spPr>
        <p:txBody>
          <a:bodyPr/>
          <a:lstStyle/>
          <a:p>
            <a:pPr>
              <a:tabLst>
                <a:tab pos="1971675" algn="l"/>
              </a:tabLst>
            </a:pPr>
            <a:r>
              <a:rPr lang="en-US" altLang="de-DE" dirty="0"/>
              <a:t>Work </a:t>
            </a:r>
            <a:r>
              <a:rPr lang="en-US" altLang="de-DE" dirty="0" smtClean="0"/>
              <a:t>Centers </a:t>
            </a:r>
            <a:r>
              <a:rPr lang="en-US" altLang="de-DE" dirty="0"/>
              <a:t>capture and use the following Resource </a:t>
            </a:r>
            <a:r>
              <a:rPr lang="en-US" altLang="de-DE" dirty="0" smtClean="0"/>
              <a:t>related </a:t>
            </a:r>
            <a:r>
              <a:rPr lang="en-US" altLang="de-DE" dirty="0"/>
              <a:t>data</a:t>
            </a:r>
          </a:p>
          <a:p>
            <a:pPr>
              <a:tabLst>
                <a:tab pos="1971675" algn="l"/>
              </a:tabLst>
            </a:pPr>
            <a:endParaRPr lang="en-US" altLang="de-DE" dirty="0"/>
          </a:p>
          <a:p>
            <a:pPr lvl="1">
              <a:tabLst>
                <a:tab pos="1971675" algn="l"/>
              </a:tabLst>
            </a:pPr>
            <a:r>
              <a:rPr lang="en-US" altLang="de-DE" dirty="0"/>
              <a:t>Basic Data</a:t>
            </a:r>
          </a:p>
          <a:p>
            <a:pPr lvl="2">
              <a:tabLst>
                <a:tab pos="1971675" algn="l"/>
              </a:tabLst>
            </a:pPr>
            <a:r>
              <a:rPr lang="en-US" altLang="de-DE" dirty="0"/>
              <a:t>Person Responsible, Location of Work Center</a:t>
            </a:r>
          </a:p>
          <a:p>
            <a:pPr lvl="2">
              <a:tabLst>
                <a:tab pos="1971675" algn="l"/>
              </a:tabLst>
            </a:pPr>
            <a:endParaRPr lang="en-US" altLang="de-DE" dirty="0"/>
          </a:p>
          <a:p>
            <a:pPr lvl="1">
              <a:tabLst>
                <a:tab pos="1971675" algn="l"/>
              </a:tabLst>
            </a:pPr>
            <a:r>
              <a:rPr lang="en-US" altLang="de-DE" dirty="0"/>
              <a:t>Scheduling Information</a:t>
            </a:r>
          </a:p>
          <a:p>
            <a:pPr lvl="2">
              <a:tabLst>
                <a:tab pos="1971675" algn="l"/>
              </a:tabLst>
            </a:pPr>
            <a:r>
              <a:rPr lang="en-US" altLang="de-DE" dirty="0"/>
              <a:t>Queues and Move Times (interoperation), Formula Keys</a:t>
            </a:r>
          </a:p>
          <a:p>
            <a:pPr lvl="2">
              <a:tabLst>
                <a:tab pos="1971675" algn="l"/>
              </a:tabLst>
            </a:pPr>
            <a:endParaRPr lang="en-US" altLang="de-DE" dirty="0"/>
          </a:p>
          <a:p>
            <a:pPr lvl="1">
              <a:tabLst>
                <a:tab pos="1971675" algn="l"/>
              </a:tabLst>
            </a:pPr>
            <a:r>
              <a:rPr lang="en-US" altLang="de-DE" dirty="0"/>
              <a:t>Costing Data</a:t>
            </a:r>
          </a:p>
          <a:p>
            <a:pPr lvl="2">
              <a:tabLst>
                <a:tab pos="1971675" algn="l"/>
              </a:tabLst>
            </a:pPr>
            <a:r>
              <a:rPr lang="en-US" altLang="de-DE" dirty="0"/>
              <a:t>Cost Center, Activity Types</a:t>
            </a:r>
          </a:p>
          <a:p>
            <a:pPr lvl="2">
              <a:tabLst>
                <a:tab pos="1971675" algn="l"/>
              </a:tabLst>
            </a:pPr>
            <a:endParaRPr lang="en-US" altLang="de-DE" dirty="0"/>
          </a:p>
          <a:p>
            <a:pPr lvl="1">
              <a:tabLst>
                <a:tab pos="1971675" algn="l"/>
              </a:tabLst>
            </a:pPr>
            <a:r>
              <a:rPr lang="en-US" altLang="de-DE" dirty="0"/>
              <a:t>Personnel Data</a:t>
            </a:r>
          </a:p>
          <a:p>
            <a:pPr lvl="2">
              <a:tabLst>
                <a:tab pos="1971675" algn="l"/>
              </a:tabLst>
            </a:pPr>
            <a:r>
              <a:rPr lang="en-US" altLang="de-DE" dirty="0"/>
              <a:t>People, Positions, Qualifications</a:t>
            </a:r>
          </a:p>
          <a:p>
            <a:pPr lvl="2">
              <a:tabLst>
                <a:tab pos="1971675" algn="l"/>
              </a:tabLst>
            </a:pPr>
            <a:endParaRPr lang="en-US" altLang="de-DE" dirty="0"/>
          </a:p>
          <a:p>
            <a:pPr lvl="1">
              <a:tabLst>
                <a:tab pos="1971675" algn="l"/>
              </a:tabLst>
            </a:pPr>
            <a:r>
              <a:rPr lang="en-US" altLang="de-DE" dirty="0"/>
              <a:t>Capacity Planning</a:t>
            </a:r>
          </a:p>
          <a:p>
            <a:pPr lvl="2">
              <a:tabLst>
                <a:tab pos="1971675" algn="l"/>
              </a:tabLst>
            </a:pPr>
            <a:r>
              <a:rPr lang="en-US" altLang="de-DE" dirty="0"/>
              <a:t>Available Capacity, Formulas, Operating Time</a:t>
            </a:r>
          </a:p>
          <a:p>
            <a:pPr lvl="2">
              <a:tabLst>
                <a:tab pos="1971675" algn="l"/>
              </a:tabLst>
            </a:pPr>
            <a:endParaRPr lang="en-US" altLang="de-DE" dirty="0"/>
          </a:p>
          <a:p>
            <a:pPr lvl="1">
              <a:tabLst>
                <a:tab pos="1971675" algn="l"/>
              </a:tabLst>
            </a:pPr>
            <a:r>
              <a:rPr lang="en-US" altLang="de-DE" dirty="0"/>
              <a:t>Default Data</a:t>
            </a:r>
          </a:p>
          <a:p>
            <a:pPr lvl="2">
              <a:tabLst>
                <a:tab pos="1971675" algn="l"/>
              </a:tabLst>
            </a:pPr>
            <a:r>
              <a:rPr lang="en-US" altLang="de-DE" dirty="0"/>
              <a:t>Control Key, Standard Text Key</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Work Center</a:t>
            </a:r>
            <a:endParaRPr lang="de-DE" dirty="0"/>
          </a:p>
        </p:txBody>
      </p:sp>
    </p:spTree>
    <p:extLst>
      <p:ext uri="{BB962C8B-B14F-4D97-AF65-F5344CB8AC3E}">
        <p14:creationId xmlns:p14="http://schemas.microsoft.com/office/powerpoint/2010/main" val="382350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Aggregate planning that groups together materials or other product groups (Product Families)</a:t>
            </a:r>
          </a:p>
          <a:p>
            <a:pPr>
              <a:tabLst>
                <a:tab pos="1971675" algn="l"/>
              </a:tabLst>
            </a:pPr>
            <a:endParaRPr lang="en-US" altLang="de-DE" dirty="0"/>
          </a:p>
          <a:p>
            <a:pPr>
              <a:tabLst>
                <a:tab pos="1971675" algn="l"/>
              </a:tabLst>
            </a:pPr>
            <a:r>
              <a:rPr lang="en-US" altLang="de-DE" dirty="0"/>
              <a:t>Multi- or </a:t>
            </a:r>
            <a:r>
              <a:rPr lang="en-US" altLang="de-DE" dirty="0" smtClean="0"/>
              <a:t>Single-Level </a:t>
            </a:r>
            <a:r>
              <a:rPr lang="en-US" altLang="de-DE" dirty="0"/>
              <a:t>Product Groups</a:t>
            </a:r>
          </a:p>
          <a:p>
            <a:pPr lvl="1">
              <a:tabLst>
                <a:tab pos="1971675" algn="l"/>
              </a:tabLst>
            </a:pPr>
            <a:r>
              <a:rPr lang="en-US" altLang="de-DE" dirty="0"/>
              <a:t>The lowest level must always consist of materials</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Product Group</a:t>
            </a:r>
            <a:endParaRPr lang="de-DE" dirty="0"/>
          </a:p>
        </p:txBody>
      </p:sp>
    </p:spTree>
    <p:extLst>
      <p:ext uri="{BB962C8B-B14F-4D97-AF65-F5344CB8AC3E}">
        <p14:creationId xmlns:p14="http://schemas.microsoft.com/office/powerpoint/2010/main" val="2031637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Production Planning &amp; Execution</a:t>
            </a:r>
          </a:p>
          <a:p>
            <a:pPr lvl="1">
              <a:tabLst>
                <a:tab pos="1971675" algn="l"/>
              </a:tabLst>
            </a:pPr>
            <a:r>
              <a:rPr lang="en-US" altLang="de-DE" dirty="0"/>
              <a:t>Forecasting</a:t>
            </a:r>
          </a:p>
          <a:p>
            <a:pPr lvl="1">
              <a:tabLst>
                <a:tab pos="1971675" algn="l"/>
              </a:tabLst>
            </a:pPr>
            <a:r>
              <a:rPr lang="en-US" altLang="de-DE" dirty="0"/>
              <a:t>Sales and Operations Planning (SOP)</a:t>
            </a:r>
          </a:p>
          <a:p>
            <a:pPr lvl="1">
              <a:tabLst>
                <a:tab pos="1971675" algn="l"/>
              </a:tabLst>
            </a:pPr>
            <a:r>
              <a:rPr lang="en-US" altLang="de-DE" dirty="0"/>
              <a:t>Demand Management</a:t>
            </a:r>
          </a:p>
          <a:p>
            <a:pPr lvl="1">
              <a:tabLst>
                <a:tab pos="1971675" algn="l"/>
              </a:tabLst>
            </a:pPr>
            <a:r>
              <a:rPr lang="en-US" altLang="de-DE" dirty="0"/>
              <a:t>Master Production Scheduling (MPS)</a:t>
            </a:r>
          </a:p>
          <a:p>
            <a:pPr lvl="1">
              <a:tabLst>
                <a:tab pos="1971675" algn="l"/>
              </a:tabLst>
            </a:pPr>
            <a:r>
              <a:rPr lang="en-US" altLang="de-DE" dirty="0"/>
              <a:t>Material Requirement Planning (MRP)</a:t>
            </a:r>
          </a:p>
          <a:p>
            <a:pPr lvl="1">
              <a:tabLst>
                <a:tab pos="1971675" algn="l"/>
              </a:tabLst>
            </a:pPr>
            <a:endParaRPr lang="en-US" altLang="de-DE" dirty="0"/>
          </a:p>
          <a:p>
            <a:pPr>
              <a:tabLst>
                <a:tab pos="1971675" algn="l"/>
              </a:tabLst>
            </a:pPr>
            <a:r>
              <a:rPr lang="en-US" altLang="de-DE" dirty="0"/>
              <a:t>Production Order</a:t>
            </a:r>
          </a:p>
        </p:txBody>
      </p:sp>
      <p:sp>
        <p:nvSpPr>
          <p:cNvPr id="3" name="Titel 2"/>
          <p:cNvSpPr>
            <a:spLocks noGrp="1"/>
          </p:cNvSpPr>
          <p:nvPr>
            <p:ph type="title"/>
          </p:nvPr>
        </p:nvSpPr>
        <p:spPr/>
        <p:txBody>
          <a:bodyPr/>
          <a:lstStyle/>
          <a:p>
            <a:r>
              <a:rPr lang="en-US" altLang="de-DE" dirty="0"/>
              <a:t>PP Processes</a:t>
            </a:r>
            <a:endParaRPr lang="de-DE" dirty="0"/>
          </a:p>
        </p:txBody>
      </p:sp>
    </p:spTree>
    <p:extLst>
      <p:ext uri="{BB962C8B-B14F-4D97-AF65-F5344CB8AC3E}">
        <p14:creationId xmlns:p14="http://schemas.microsoft.com/office/powerpoint/2010/main" val="394222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Production Planning &amp; Execution</a:t>
            </a:r>
            <a:endParaRPr lang="de-DE" dirty="0"/>
          </a:p>
        </p:txBody>
      </p:sp>
      <p:grpSp>
        <p:nvGrpSpPr>
          <p:cNvPr id="29" name="Gruppieren 28"/>
          <p:cNvGrpSpPr/>
          <p:nvPr/>
        </p:nvGrpSpPr>
        <p:grpSpPr>
          <a:xfrm>
            <a:off x="2953350" y="1362975"/>
            <a:ext cx="6286500" cy="5048250"/>
            <a:chOff x="776288" y="1231900"/>
            <a:chExt cx="6286500" cy="5048250"/>
          </a:xfrm>
        </p:grpSpPr>
        <p:sp>
          <p:nvSpPr>
            <p:cNvPr id="4" name="Rectangle 4"/>
            <p:cNvSpPr>
              <a:spLocks noChangeArrowheads="1"/>
            </p:cNvSpPr>
            <p:nvPr/>
          </p:nvSpPr>
          <p:spPr bwMode="auto">
            <a:xfrm>
              <a:off x="776288" y="4889500"/>
              <a:ext cx="6248400" cy="1371600"/>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5" name="Rectangle 5"/>
            <p:cNvSpPr>
              <a:spLocks noChangeArrowheads="1"/>
            </p:cNvSpPr>
            <p:nvPr/>
          </p:nvSpPr>
          <p:spPr bwMode="auto">
            <a:xfrm>
              <a:off x="776288" y="3441700"/>
              <a:ext cx="6248400" cy="1371600"/>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6" name="Rectangle 6"/>
            <p:cNvSpPr>
              <a:spLocks noChangeArrowheads="1"/>
            </p:cNvSpPr>
            <p:nvPr/>
          </p:nvSpPr>
          <p:spPr bwMode="auto">
            <a:xfrm>
              <a:off x="776288" y="1231900"/>
              <a:ext cx="6248400" cy="1447800"/>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7" name="AutoShape 7"/>
            <p:cNvSpPr>
              <a:spLocks noChangeArrowheads="1"/>
            </p:cNvSpPr>
            <p:nvPr/>
          </p:nvSpPr>
          <p:spPr bwMode="auto">
            <a:xfrm>
              <a:off x="2986088" y="2832100"/>
              <a:ext cx="1676400" cy="492125"/>
            </a:xfrm>
            <a:prstGeom prst="roundRect">
              <a:avLst>
                <a:gd name="adj" fmla="val 16667"/>
              </a:avLst>
            </a:prstGeom>
            <a:solidFill>
              <a:srgbClr val="B2E6B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Demand</a:t>
              </a:r>
              <a:br>
                <a:rPr lang="en-US" altLang="de-DE">
                  <a:solidFill>
                    <a:srgbClr val="000000"/>
                  </a:solidFill>
                </a:rPr>
              </a:br>
              <a:r>
                <a:rPr lang="en-US" altLang="de-DE">
                  <a:solidFill>
                    <a:srgbClr val="000000"/>
                  </a:solidFill>
                </a:rPr>
                <a:t>Management</a:t>
              </a:r>
            </a:p>
          </p:txBody>
        </p:sp>
        <p:sp>
          <p:nvSpPr>
            <p:cNvPr id="8" name="AutoShape 8"/>
            <p:cNvSpPr>
              <a:spLocks noChangeArrowheads="1"/>
            </p:cNvSpPr>
            <p:nvPr/>
          </p:nvSpPr>
          <p:spPr bwMode="auto">
            <a:xfrm>
              <a:off x="2986088" y="1384300"/>
              <a:ext cx="1676400" cy="492125"/>
            </a:xfrm>
            <a:prstGeom prst="roundRect">
              <a:avLst>
                <a:gd name="adj" fmla="val 16667"/>
              </a:avLst>
            </a:prstGeom>
            <a:solidFill>
              <a:schemeClr val="tx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Forecasting</a:t>
              </a:r>
            </a:p>
          </p:txBody>
        </p:sp>
        <p:sp>
          <p:nvSpPr>
            <p:cNvPr id="9" name="AutoShape 9"/>
            <p:cNvSpPr>
              <a:spLocks noChangeArrowheads="1"/>
            </p:cNvSpPr>
            <p:nvPr/>
          </p:nvSpPr>
          <p:spPr bwMode="auto">
            <a:xfrm>
              <a:off x="2986088" y="2070100"/>
              <a:ext cx="1676400" cy="492125"/>
            </a:xfrm>
            <a:prstGeom prst="roundRect">
              <a:avLst>
                <a:gd name="adj" fmla="val 16667"/>
              </a:avLst>
            </a:prstGeom>
            <a:solidFill>
              <a:schemeClr val="tx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Sales &amp; Operations</a:t>
              </a:r>
              <a:br>
                <a:rPr lang="en-US" altLang="de-DE">
                  <a:solidFill>
                    <a:schemeClr val="bg1"/>
                  </a:solidFill>
                </a:rPr>
              </a:br>
              <a:r>
                <a:rPr lang="en-US" altLang="de-DE">
                  <a:solidFill>
                    <a:schemeClr val="bg1"/>
                  </a:solidFill>
                </a:rPr>
                <a:t>Planning</a:t>
              </a:r>
            </a:p>
          </p:txBody>
        </p:sp>
        <p:sp>
          <p:nvSpPr>
            <p:cNvPr id="10" name="AutoShape 10"/>
            <p:cNvSpPr>
              <a:spLocks noChangeArrowheads="1"/>
            </p:cNvSpPr>
            <p:nvPr/>
          </p:nvSpPr>
          <p:spPr bwMode="auto">
            <a:xfrm>
              <a:off x="1233488" y="1384300"/>
              <a:ext cx="1573212" cy="490538"/>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a:solidFill>
                    <a:srgbClr val="FFFFFF"/>
                  </a:solidFill>
                </a:rPr>
                <a:t>SIS</a:t>
              </a:r>
            </a:p>
          </p:txBody>
        </p:sp>
        <p:sp>
          <p:nvSpPr>
            <p:cNvPr id="11" name="AutoShape 11"/>
            <p:cNvSpPr>
              <a:spLocks noChangeArrowheads="1"/>
            </p:cNvSpPr>
            <p:nvPr/>
          </p:nvSpPr>
          <p:spPr bwMode="auto">
            <a:xfrm>
              <a:off x="4891088" y="1384300"/>
              <a:ext cx="1573212" cy="492125"/>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a:solidFill>
                    <a:srgbClr val="FFFFFF"/>
                  </a:solidFill>
                </a:rPr>
                <a:t>CO/PA</a:t>
              </a:r>
            </a:p>
          </p:txBody>
        </p:sp>
        <p:sp>
          <p:nvSpPr>
            <p:cNvPr id="12" name="AutoShape 12"/>
            <p:cNvSpPr>
              <a:spLocks noChangeArrowheads="1"/>
            </p:cNvSpPr>
            <p:nvPr/>
          </p:nvSpPr>
          <p:spPr bwMode="auto">
            <a:xfrm>
              <a:off x="2986088" y="3517900"/>
              <a:ext cx="1676400" cy="492125"/>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MPS</a:t>
              </a:r>
            </a:p>
          </p:txBody>
        </p:sp>
        <p:sp>
          <p:nvSpPr>
            <p:cNvPr id="13" name="AutoShape 13"/>
            <p:cNvSpPr>
              <a:spLocks noChangeArrowheads="1"/>
            </p:cNvSpPr>
            <p:nvPr/>
          </p:nvSpPr>
          <p:spPr bwMode="auto">
            <a:xfrm>
              <a:off x="2986088" y="4203700"/>
              <a:ext cx="1676400" cy="492125"/>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MRP</a:t>
              </a:r>
            </a:p>
          </p:txBody>
        </p:sp>
        <p:sp>
          <p:nvSpPr>
            <p:cNvPr id="14" name="Oval 14"/>
            <p:cNvSpPr>
              <a:spLocks noChangeArrowheads="1"/>
            </p:cNvSpPr>
            <p:nvPr/>
          </p:nvSpPr>
          <p:spPr bwMode="auto">
            <a:xfrm>
              <a:off x="1385888" y="4965700"/>
              <a:ext cx="1600200" cy="561975"/>
            </a:xfrm>
            <a:prstGeom prst="ellipse">
              <a:avLst/>
            </a:prstGeom>
            <a:solidFill>
              <a:srgbClr val="FCEB6A"/>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Manufacturing</a:t>
              </a:r>
              <a:br>
                <a:rPr lang="en-US" altLang="de-DE">
                  <a:solidFill>
                    <a:srgbClr val="000000"/>
                  </a:solidFill>
                </a:rPr>
              </a:br>
              <a:r>
                <a:rPr lang="en-US" altLang="de-DE">
                  <a:solidFill>
                    <a:srgbClr val="000000"/>
                  </a:solidFill>
                </a:rPr>
                <a:t>Execution</a:t>
              </a:r>
            </a:p>
          </p:txBody>
        </p:sp>
        <p:sp>
          <p:nvSpPr>
            <p:cNvPr id="15" name="Oval 15"/>
            <p:cNvSpPr>
              <a:spLocks noChangeArrowheads="1"/>
            </p:cNvSpPr>
            <p:nvPr/>
          </p:nvSpPr>
          <p:spPr bwMode="auto">
            <a:xfrm>
              <a:off x="1385888" y="5651500"/>
              <a:ext cx="1600200" cy="561975"/>
            </a:xfrm>
            <a:prstGeom prst="ellipse">
              <a:avLst/>
            </a:prstGeom>
            <a:solidFill>
              <a:srgbClr val="FCEB6A"/>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Order</a:t>
              </a:r>
              <a:br>
                <a:rPr lang="en-US" altLang="de-DE">
                  <a:solidFill>
                    <a:srgbClr val="000000"/>
                  </a:solidFill>
                </a:rPr>
              </a:br>
              <a:r>
                <a:rPr lang="en-US" altLang="de-DE">
                  <a:solidFill>
                    <a:srgbClr val="000000"/>
                  </a:solidFill>
                </a:rPr>
                <a:t>Settlement</a:t>
              </a:r>
            </a:p>
          </p:txBody>
        </p:sp>
        <p:sp>
          <p:nvSpPr>
            <p:cNvPr id="16" name="Oval 16"/>
            <p:cNvSpPr>
              <a:spLocks noChangeArrowheads="1"/>
            </p:cNvSpPr>
            <p:nvPr/>
          </p:nvSpPr>
          <p:spPr bwMode="auto">
            <a:xfrm>
              <a:off x="4738688" y="4965700"/>
              <a:ext cx="1600200" cy="561975"/>
            </a:xfrm>
            <a:prstGeom prst="ellipse">
              <a:avLst/>
            </a:prstGeom>
            <a:solidFill>
              <a:srgbClr val="666666"/>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Procurement</a:t>
              </a:r>
              <a:br>
                <a:rPr lang="en-US" altLang="de-DE">
                  <a:solidFill>
                    <a:schemeClr val="bg1"/>
                  </a:solidFill>
                </a:rPr>
              </a:br>
              <a:r>
                <a:rPr lang="en-US" altLang="de-DE">
                  <a:solidFill>
                    <a:schemeClr val="bg1"/>
                  </a:solidFill>
                </a:rPr>
                <a:t>Process</a:t>
              </a:r>
            </a:p>
          </p:txBody>
        </p:sp>
        <p:sp>
          <p:nvSpPr>
            <p:cNvPr id="17" name="Text Box 17"/>
            <p:cNvSpPr txBox="1">
              <a:spLocks noChangeArrowheads="1"/>
            </p:cNvSpPr>
            <p:nvPr/>
          </p:nvSpPr>
          <p:spPr bwMode="auto">
            <a:xfrm>
              <a:off x="5081588" y="234950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Strategic Planning</a:t>
              </a:r>
            </a:p>
          </p:txBody>
        </p:sp>
        <p:sp>
          <p:nvSpPr>
            <p:cNvPr id="18" name="Text Box 18"/>
            <p:cNvSpPr txBox="1">
              <a:spLocks noChangeArrowheads="1"/>
            </p:cNvSpPr>
            <p:nvPr/>
          </p:nvSpPr>
          <p:spPr bwMode="auto">
            <a:xfrm>
              <a:off x="5068888" y="341630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Detailed Planning</a:t>
              </a:r>
            </a:p>
          </p:txBody>
        </p:sp>
        <p:sp>
          <p:nvSpPr>
            <p:cNvPr id="19" name="Text Box 19"/>
            <p:cNvSpPr txBox="1">
              <a:spLocks noChangeArrowheads="1"/>
            </p:cNvSpPr>
            <p:nvPr/>
          </p:nvSpPr>
          <p:spPr bwMode="auto">
            <a:xfrm>
              <a:off x="4281488" y="5943600"/>
              <a:ext cx="276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 Manufacturing Execution</a:t>
              </a:r>
            </a:p>
          </p:txBody>
        </p:sp>
        <p:cxnSp>
          <p:nvCxnSpPr>
            <p:cNvPr id="20" name="AutoShape 20"/>
            <p:cNvCxnSpPr>
              <a:cxnSpLocks noChangeShapeType="1"/>
              <a:stCxn id="8" idx="2"/>
              <a:endCxn id="9" idx="0"/>
            </p:cNvCxnSpPr>
            <p:nvPr/>
          </p:nvCxnSpPr>
          <p:spPr bwMode="auto">
            <a:xfrm>
              <a:off x="3824288" y="1876425"/>
              <a:ext cx="0" cy="1936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9" idx="2"/>
              <a:endCxn id="7" idx="0"/>
            </p:cNvCxnSpPr>
            <p:nvPr/>
          </p:nvCxnSpPr>
          <p:spPr bwMode="auto">
            <a:xfrm>
              <a:off x="3824288" y="2562225"/>
              <a:ext cx="0" cy="269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7" idx="2"/>
              <a:endCxn id="12" idx="0"/>
            </p:cNvCxnSpPr>
            <p:nvPr/>
          </p:nvCxnSpPr>
          <p:spPr bwMode="auto">
            <a:xfrm>
              <a:off x="3824288" y="3324225"/>
              <a:ext cx="0" cy="1936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12" idx="2"/>
              <a:endCxn id="13" idx="0"/>
            </p:cNvCxnSpPr>
            <p:nvPr/>
          </p:nvCxnSpPr>
          <p:spPr bwMode="auto">
            <a:xfrm>
              <a:off x="3824288" y="4010025"/>
              <a:ext cx="0" cy="1936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13" idx="1"/>
              <a:endCxn id="14" idx="0"/>
            </p:cNvCxnSpPr>
            <p:nvPr/>
          </p:nvCxnSpPr>
          <p:spPr bwMode="auto">
            <a:xfrm rot="10800000" flipV="1">
              <a:off x="2185988" y="4449763"/>
              <a:ext cx="800100" cy="515937"/>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5" name="AutoShape 25"/>
            <p:cNvCxnSpPr>
              <a:cxnSpLocks noChangeShapeType="1"/>
              <a:stCxn id="13" idx="3"/>
              <a:endCxn id="16" idx="0"/>
            </p:cNvCxnSpPr>
            <p:nvPr/>
          </p:nvCxnSpPr>
          <p:spPr bwMode="auto">
            <a:xfrm>
              <a:off x="4662488" y="4449763"/>
              <a:ext cx="876300" cy="515937"/>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6" name="AutoShape 26"/>
            <p:cNvCxnSpPr>
              <a:cxnSpLocks noChangeShapeType="1"/>
              <a:stCxn id="14" idx="4"/>
              <a:endCxn id="15" idx="0"/>
            </p:cNvCxnSpPr>
            <p:nvPr/>
          </p:nvCxnSpPr>
          <p:spPr bwMode="auto">
            <a:xfrm>
              <a:off x="2185988" y="5527675"/>
              <a:ext cx="0" cy="1238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27"/>
            <p:cNvCxnSpPr>
              <a:cxnSpLocks noChangeShapeType="1"/>
              <a:stCxn id="10" idx="2"/>
              <a:endCxn id="8" idx="1"/>
            </p:cNvCxnSpPr>
            <p:nvPr/>
          </p:nvCxnSpPr>
          <p:spPr bwMode="auto">
            <a:xfrm>
              <a:off x="2806700" y="1630363"/>
              <a:ext cx="1793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28"/>
            <p:cNvCxnSpPr>
              <a:cxnSpLocks noChangeShapeType="1"/>
              <a:stCxn id="11" idx="2"/>
              <a:endCxn id="8" idx="3"/>
            </p:cNvCxnSpPr>
            <p:nvPr/>
          </p:nvCxnSpPr>
          <p:spPr bwMode="auto">
            <a:xfrm flipH="1">
              <a:off x="4662488" y="1630363"/>
              <a:ext cx="2286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19382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4892275" cy="4392042"/>
          </a:xfrm>
        </p:spPr>
        <p:txBody>
          <a:bodyPr/>
          <a:lstStyle/>
          <a:p>
            <a:pPr>
              <a:tabLst>
                <a:tab pos="1971675" algn="l"/>
              </a:tabLst>
            </a:pPr>
            <a:r>
              <a:rPr lang="en-US" altLang="de-DE" dirty="0"/>
              <a:t>Players in the Game</a:t>
            </a:r>
          </a:p>
          <a:p>
            <a:pPr>
              <a:tabLst>
                <a:tab pos="1971675" algn="l"/>
              </a:tabLst>
            </a:pPr>
            <a:endParaRPr lang="en-US" altLang="de-DE" dirty="0"/>
          </a:p>
          <a:p>
            <a:pPr lvl="1">
              <a:tabLst>
                <a:tab pos="1971675" algn="l"/>
              </a:tabLst>
            </a:pPr>
            <a:r>
              <a:rPr lang="en-US" altLang="de-DE" dirty="0"/>
              <a:t>Strategic Planning</a:t>
            </a:r>
          </a:p>
          <a:p>
            <a:pPr lvl="2">
              <a:tabLst>
                <a:tab pos="1971675" algn="l"/>
              </a:tabLst>
            </a:pPr>
            <a:r>
              <a:rPr lang="en-US" altLang="de-DE" sz="1400" dirty="0"/>
              <a:t>CEO, COO, CIO, CFO, Controller, Marketing Director</a:t>
            </a:r>
          </a:p>
          <a:p>
            <a:pPr lvl="2">
              <a:tabLst>
                <a:tab pos="1971675" algn="l"/>
              </a:tabLst>
            </a:pPr>
            <a:endParaRPr lang="en-US" altLang="de-DE" sz="1400" dirty="0"/>
          </a:p>
          <a:p>
            <a:pPr lvl="1">
              <a:tabLst>
                <a:tab pos="1971675" algn="l"/>
              </a:tabLst>
            </a:pPr>
            <a:r>
              <a:rPr lang="en-US" altLang="de-DE" dirty="0"/>
              <a:t>Detailed Planning</a:t>
            </a:r>
          </a:p>
          <a:p>
            <a:pPr lvl="2">
              <a:tabLst>
                <a:tab pos="1971675" algn="l"/>
              </a:tabLst>
            </a:pPr>
            <a:r>
              <a:rPr lang="en-US" altLang="de-DE" sz="1400" dirty="0"/>
              <a:t>Line Managers, Production Scheduler, MRP Controller, Capacity Planners</a:t>
            </a:r>
          </a:p>
          <a:p>
            <a:pPr lvl="2">
              <a:tabLst>
                <a:tab pos="1971675" algn="l"/>
              </a:tabLst>
            </a:pPr>
            <a:endParaRPr lang="en-US" altLang="de-DE" sz="1400" dirty="0"/>
          </a:p>
          <a:p>
            <a:pPr lvl="1">
              <a:tabLst>
                <a:tab pos="1971675" algn="l"/>
              </a:tabLst>
            </a:pPr>
            <a:r>
              <a:rPr lang="en-US" altLang="de-DE" dirty="0"/>
              <a:t>Execution</a:t>
            </a:r>
          </a:p>
          <a:p>
            <a:pPr lvl="2">
              <a:tabLst>
                <a:tab pos="1971675" algn="l"/>
              </a:tabLst>
            </a:pPr>
            <a:r>
              <a:rPr lang="en-US" altLang="de-DE" sz="1400" dirty="0"/>
              <a:t>Line Workers, Shop Floor Supervisors</a:t>
            </a:r>
          </a:p>
        </p:txBody>
      </p:sp>
      <p:sp>
        <p:nvSpPr>
          <p:cNvPr id="3" name="Titel 2"/>
          <p:cNvSpPr>
            <a:spLocks noGrp="1"/>
          </p:cNvSpPr>
          <p:nvPr>
            <p:ph type="title"/>
          </p:nvPr>
        </p:nvSpPr>
        <p:spPr/>
        <p:txBody>
          <a:bodyPr/>
          <a:lstStyle/>
          <a:p>
            <a:r>
              <a:rPr lang="en-US" altLang="de-DE" dirty="0"/>
              <a:t>Production Planning &amp; Execution</a:t>
            </a:r>
            <a:endParaRPr lang="de-DE" dirty="0"/>
          </a:p>
        </p:txBody>
      </p:sp>
      <p:grpSp>
        <p:nvGrpSpPr>
          <p:cNvPr id="29" name="Gruppieren 28"/>
          <p:cNvGrpSpPr/>
          <p:nvPr/>
        </p:nvGrpSpPr>
        <p:grpSpPr>
          <a:xfrm>
            <a:off x="5816350" y="1416156"/>
            <a:ext cx="5410200" cy="4941887"/>
            <a:chOff x="3554413" y="1300163"/>
            <a:chExt cx="5410200" cy="4941887"/>
          </a:xfrm>
        </p:grpSpPr>
        <p:sp>
          <p:nvSpPr>
            <p:cNvPr id="4" name="Rectangle 4"/>
            <p:cNvSpPr>
              <a:spLocks noChangeArrowheads="1"/>
            </p:cNvSpPr>
            <p:nvPr/>
          </p:nvSpPr>
          <p:spPr bwMode="auto">
            <a:xfrm>
              <a:off x="3554413" y="4894263"/>
              <a:ext cx="5376862" cy="1347787"/>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5" name="Rectangle 5"/>
            <p:cNvSpPr>
              <a:spLocks noChangeArrowheads="1"/>
            </p:cNvSpPr>
            <p:nvPr/>
          </p:nvSpPr>
          <p:spPr bwMode="auto">
            <a:xfrm>
              <a:off x="3554413" y="3471863"/>
              <a:ext cx="5376862" cy="1347787"/>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6" name="Rectangle 6"/>
            <p:cNvSpPr>
              <a:spLocks noChangeArrowheads="1"/>
            </p:cNvSpPr>
            <p:nvPr/>
          </p:nvSpPr>
          <p:spPr bwMode="auto">
            <a:xfrm>
              <a:off x="3554413" y="1300163"/>
              <a:ext cx="5376862" cy="1422400"/>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7" name="AutoShape 7"/>
            <p:cNvSpPr>
              <a:spLocks noChangeArrowheads="1"/>
            </p:cNvSpPr>
            <p:nvPr/>
          </p:nvSpPr>
          <p:spPr bwMode="auto">
            <a:xfrm>
              <a:off x="5456238" y="2873375"/>
              <a:ext cx="1443037" cy="482600"/>
            </a:xfrm>
            <a:prstGeom prst="roundRect">
              <a:avLst>
                <a:gd name="adj" fmla="val 16667"/>
              </a:avLst>
            </a:prstGeom>
            <a:solidFill>
              <a:srgbClr val="B2E6B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Demand</a:t>
              </a:r>
              <a:br>
                <a:rPr lang="en-US" altLang="de-DE">
                  <a:solidFill>
                    <a:srgbClr val="000000"/>
                  </a:solidFill>
                </a:rPr>
              </a:br>
              <a:r>
                <a:rPr lang="en-US" altLang="de-DE">
                  <a:solidFill>
                    <a:srgbClr val="000000"/>
                  </a:solidFill>
                </a:rPr>
                <a:t>Management</a:t>
              </a:r>
            </a:p>
          </p:txBody>
        </p:sp>
        <p:sp>
          <p:nvSpPr>
            <p:cNvPr id="8" name="AutoShape 8"/>
            <p:cNvSpPr>
              <a:spLocks noChangeArrowheads="1"/>
            </p:cNvSpPr>
            <p:nvPr/>
          </p:nvSpPr>
          <p:spPr bwMode="auto">
            <a:xfrm>
              <a:off x="5456238" y="1449388"/>
              <a:ext cx="1443037" cy="484187"/>
            </a:xfrm>
            <a:prstGeom prst="roundRect">
              <a:avLst>
                <a:gd name="adj" fmla="val 16667"/>
              </a:avLst>
            </a:prstGeom>
            <a:solidFill>
              <a:schemeClr val="tx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Forecasting</a:t>
              </a:r>
            </a:p>
          </p:txBody>
        </p:sp>
        <p:sp>
          <p:nvSpPr>
            <p:cNvPr id="9" name="AutoShape 9"/>
            <p:cNvSpPr>
              <a:spLocks noChangeArrowheads="1"/>
            </p:cNvSpPr>
            <p:nvPr/>
          </p:nvSpPr>
          <p:spPr bwMode="auto">
            <a:xfrm>
              <a:off x="5456238" y="2124075"/>
              <a:ext cx="1443037" cy="482600"/>
            </a:xfrm>
            <a:prstGeom prst="roundRect">
              <a:avLst>
                <a:gd name="adj" fmla="val 16667"/>
              </a:avLst>
            </a:prstGeom>
            <a:solidFill>
              <a:schemeClr val="tx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Sales &amp; Operations</a:t>
              </a:r>
              <a:br>
                <a:rPr lang="en-US" altLang="de-DE">
                  <a:solidFill>
                    <a:schemeClr val="bg1"/>
                  </a:solidFill>
                </a:rPr>
              </a:br>
              <a:r>
                <a:rPr lang="en-US" altLang="de-DE">
                  <a:solidFill>
                    <a:schemeClr val="bg1"/>
                  </a:solidFill>
                </a:rPr>
                <a:t>Planning</a:t>
              </a:r>
            </a:p>
          </p:txBody>
        </p:sp>
        <p:sp>
          <p:nvSpPr>
            <p:cNvPr id="10" name="AutoShape 10"/>
            <p:cNvSpPr>
              <a:spLocks noChangeArrowheads="1"/>
            </p:cNvSpPr>
            <p:nvPr/>
          </p:nvSpPr>
          <p:spPr bwMode="auto">
            <a:xfrm>
              <a:off x="3948113" y="1449388"/>
              <a:ext cx="1354137" cy="482600"/>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a:solidFill>
                    <a:srgbClr val="FFFFFF"/>
                  </a:solidFill>
                </a:rPr>
                <a:t>SIS</a:t>
              </a:r>
            </a:p>
          </p:txBody>
        </p:sp>
        <p:sp>
          <p:nvSpPr>
            <p:cNvPr id="11" name="AutoShape 11"/>
            <p:cNvSpPr>
              <a:spLocks noChangeArrowheads="1"/>
            </p:cNvSpPr>
            <p:nvPr/>
          </p:nvSpPr>
          <p:spPr bwMode="auto">
            <a:xfrm>
              <a:off x="7096125" y="1449388"/>
              <a:ext cx="1354138" cy="484187"/>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a:solidFill>
                    <a:srgbClr val="FFFFFF"/>
                  </a:solidFill>
                </a:rPr>
                <a:t>CO/PA</a:t>
              </a:r>
            </a:p>
          </p:txBody>
        </p:sp>
        <p:sp>
          <p:nvSpPr>
            <p:cNvPr id="12" name="AutoShape 12"/>
            <p:cNvSpPr>
              <a:spLocks noChangeArrowheads="1"/>
            </p:cNvSpPr>
            <p:nvPr/>
          </p:nvSpPr>
          <p:spPr bwMode="auto">
            <a:xfrm>
              <a:off x="5456238" y="3546475"/>
              <a:ext cx="1443037" cy="484188"/>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MPS</a:t>
              </a:r>
            </a:p>
          </p:txBody>
        </p:sp>
        <p:sp>
          <p:nvSpPr>
            <p:cNvPr id="13" name="AutoShape 13"/>
            <p:cNvSpPr>
              <a:spLocks noChangeArrowheads="1"/>
            </p:cNvSpPr>
            <p:nvPr/>
          </p:nvSpPr>
          <p:spPr bwMode="auto">
            <a:xfrm>
              <a:off x="5456238" y="4221163"/>
              <a:ext cx="1443037" cy="482600"/>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MRP</a:t>
              </a:r>
            </a:p>
          </p:txBody>
        </p:sp>
        <p:sp>
          <p:nvSpPr>
            <p:cNvPr id="14" name="Oval 14"/>
            <p:cNvSpPr>
              <a:spLocks noChangeArrowheads="1"/>
            </p:cNvSpPr>
            <p:nvPr/>
          </p:nvSpPr>
          <p:spPr bwMode="auto">
            <a:xfrm>
              <a:off x="4078288" y="4968875"/>
              <a:ext cx="1377950" cy="552450"/>
            </a:xfrm>
            <a:prstGeom prst="ellipse">
              <a:avLst/>
            </a:prstGeom>
            <a:solidFill>
              <a:srgbClr val="FCEB6A"/>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Manufacturing</a:t>
              </a:r>
              <a:br>
                <a:rPr lang="en-US" altLang="de-DE">
                  <a:solidFill>
                    <a:srgbClr val="000000"/>
                  </a:solidFill>
                </a:rPr>
              </a:br>
              <a:r>
                <a:rPr lang="en-US" altLang="de-DE">
                  <a:solidFill>
                    <a:srgbClr val="000000"/>
                  </a:solidFill>
                </a:rPr>
                <a:t>Execution</a:t>
              </a:r>
            </a:p>
          </p:txBody>
        </p:sp>
        <p:sp>
          <p:nvSpPr>
            <p:cNvPr id="15" name="Oval 15"/>
            <p:cNvSpPr>
              <a:spLocks noChangeArrowheads="1"/>
            </p:cNvSpPr>
            <p:nvPr/>
          </p:nvSpPr>
          <p:spPr bwMode="auto">
            <a:xfrm>
              <a:off x="4078288" y="5643563"/>
              <a:ext cx="1377950" cy="552450"/>
            </a:xfrm>
            <a:prstGeom prst="ellipse">
              <a:avLst/>
            </a:prstGeom>
            <a:solidFill>
              <a:srgbClr val="FCEB6A"/>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Order</a:t>
              </a:r>
              <a:br>
                <a:rPr lang="en-US" altLang="de-DE">
                  <a:solidFill>
                    <a:srgbClr val="000000"/>
                  </a:solidFill>
                </a:rPr>
              </a:br>
              <a:r>
                <a:rPr lang="en-US" altLang="de-DE">
                  <a:solidFill>
                    <a:srgbClr val="000000"/>
                  </a:solidFill>
                </a:rPr>
                <a:t>Settlement</a:t>
              </a:r>
            </a:p>
          </p:txBody>
        </p:sp>
        <p:sp>
          <p:nvSpPr>
            <p:cNvPr id="16" name="Oval 16"/>
            <p:cNvSpPr>
              <a:spLocks noChangeArrowheads="1"/>
            </p:cNvSpPr>
            <p:nvPr/>
          </p:nvSpPr>
          <p:spPr bwMode="auto">
            <a:xfrm>
              <a:off x="6964363" y="4968875"/>
              <a:ext cx="1377950" cy="552450"/>
            </a:xfrm>
            <a:prstGeom prst="ellipse">
              <a:avLst/>
            </a:prstGeom>
            <a:solidFill>
              <a:srgbClr val="666666"/>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Procurement</a:t>
              </a:r>
              <a:br>
                <a:rPr lang="en-US" altLang="de-DE">
                  <a:solidFill>
                    <a:schemeClr val="bg1"/>
                  </a:solidFill>
                </a:rPr>
              </a:br>
              <a:r>
                <a:rPr lang="en-US" altLang="de-DE">
                  <a:solidFill>
                    <a:schemeClr val="bg1"/>
                  </a:solidFill>
                </a:rPr>
                <a:t>Process</a:t>
              </a:r>
            </a:p>
          </p:txBody>
        </p:sp>
        <p:sp>
          <p:nvSpPr>
            <p:cNvPr id="17" name="Text Box 17"/>
            <p:cNvSpPr txBox="1">
              <a:spLocks noChangeArrowheads="1"/>
            </p:cNvSpPr>
            <p:nvPr/>
          </p:nvSpPr>
          <p:spPr bwMode="auto">
            <a:xfrm>
              <a:off x="7059613" y="2062163"/>
              <a:ext cx="1704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Strategic Planning</a:t>
              </a:r>
            </a:p>
          </p:txBody>
        </p:sp>
        <p:sp>
          <p:nvSpPr>
            <p:cNvPr id="18" name="Text Box 18"/>
            <p:cNvSpPr txBox="1">
              <a:spLocks noChangeArrowheads="1"/>
            </p:cNvSpPr>
            <p:nvPr/>
          </p:nvSpPr>
          <p:spPr bwMode="auto">
            <a:xfrm>
              <a:off x="7248525" y="3444875"/>
              <a:ext cx="1704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Detailed Planning</a:t>
              </a:r>
            </a:p>
          </p:txBody>
        </p:sp>
        <p:sp>
          <p:nvSpPr>
            <p:cNvPr id="19" name="Text Box 19"/>
            <p:cNvSpPr txBox="1">
              <a:spLocks noChangeArrowheads="1"/>
            </p:cNvSpPr>
            <p:nvPr/>
          </p:nvSpPr>
          <p:spPr bwMode="auto">
            <a:xfrm>
              <a:off x="6580188" y="5643563"/>
              <a:ext cx="23844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 Manufacturing Execution</a:t>
              </a:r>
            </a:p>
          </p:txBody>
        </p:sp>
        <p:cxnSp>
          <p:nvCxnSpPr>
            <p:cNvPr id="20" name="AutoShape 20"/>
            <p:cNvCxnSpPr>
              <a:cxnSpLocks noChangeShapeType="1"/>
              <a:stCxn id="8" idx="2"/>
              <a:endCxn id="9" idx="0"/>
            </p:cNvCxnSpPr>
            <p:nvPr/>
          </p:nvCxnSpPr>
          <p:spPr bwMode="auto">
            <a:xfrm>
              <a:off x="6176963" y="1933575"/>
              <a:ext cx="0" cy="1905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9" idx="2"/>
              <a:endCxn id="7" idx="0"/>
            </p:cNvCxnSpPr>
            <p:nvPr/>
          </p:nvCxnSpPr>
          <p:spPr bwMode="auto">
            <a:xfrm>
              <a:off x="6176963" y="2606675"/>
              <a:ext cx="0" cy="2667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7" idx="2"/>
              <a:endCxn id="12" idx="0"/>
            </p:cNvCxnSpPr>
            <p:nvPr/>
          </p:nvCxnSpPr>
          <p:spPr bwMode="auto">
            <a:xfrm>
              <a:off x="6176963" y="3355975"/>
              <a:ext cx="0" cy="1905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12" idx="2"/>
              <a:endCxn id="13" idx="0"/>
            </p:cNvCxnSpPr>
            <p:nvPr/>
          </p:nvCxnSpPr>
          <p:spPr bwMode="auto">
            <a:xfrm>
              <a:off x="6176963" y="4030663"/>
              <a:ext cx="0" cy="1905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13" idx="1"/>
              <a:endCxn id="14" idx="0"/>
            </p:cNvCxnSpPr>
            <p:nvPr/>
          </p:nvCxnSpPr>
          <p:spPr bwMode="auto">
            <a:xfrm rot="10800000" flipV="1">
              <a:off x="4767263" y="4462463"/>
              <a:ext cx="688975" cy="506412"/>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5" name="AutoShape 25"/>
            <p:cNvCxnSpPr>
              <a:cxnSpLocks noChangeShapeType="1"/>
              <a:stCxn id="13" idx="3"/>
              <a:endCxn id="16" idx="0"/>
            </p:cNvCxnSpPr>
            <p:nvPr/>
          </p:nvCxnSpPr>
          <p:spPr bwMode="auto">
            <a:xfrm>
              <a:off x="6899275" y="4462463"/>
              <a:ext cx="754063" cy="506412"/>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6" name="AutoShape 26"/>
            <p:cNvCxnSpPr>
              <a:cxnSpLocks noChangeShapeType="1"/>
              <a:stCxn id="14" idx="4"/>
              <a:endCxn id="15" idx="0"/>
            </p:cNvCxnSpPr>
            <p:nvPr/>
          </p:nvCxnSpPr>
          <p:spPr bwMode="auto">
            <a:xfrm>
              <a:off x="4767263" y="5521325"/>
              <a:ext cx="0" cy="1222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27"/>
            <p:cNvCxnSpPr>
              <a:cxnSpLocks noChangeShapeType="1"/>
              <a:stCxn id="10" idx="2"/>
              <a:endCxn id="8" idx="1"/>
            </p:cNvCxnSpPr>
            <p:nvPr/>
          </p:nvCxnSpPr>
          <p:spPr bwMode="auto">
            <a:xfrm>
              <a:off x="5302250" y="1692275"/>
              <a:ext cx="1539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28"/>
            <p:cNvCxnSpPr>
              <a:cxnSpLocks noChangeShapeType="1"/>
              <a:stCxn id="11" idx="2"/>
              <a:endCxn id="8" idx="3"/>
            </p:cNvCxnSpPr>
            <p:nvPr/>
          </p:nvCxnSpPr>
          <p:spPr bwMode="auto">
            <a:xfrm flipH="1">
              <a:off x="6899275" y="1692275"/>
              <a:ext cx="19685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60291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6726505" cy="4392042"/>
          </a:xfrm>
        </p:spPr>
        <p:txBody>
          <a:bodyPr/>
          <a:lstStyle/>
          <a:p>
            <a:pPr>
              <a:tabLst>
                <a:tab pos="1971675" algn="l"/>
              </a:tabLst>
            </a:pPr>
            <a:r>
              <a:rPr lang="en-US" altLang="de-DE" dirty="0"/>
              <a:t>Forecasting is the foundation of a reliable SOP</a:t>
            </a:r>
          </a:p>
          <a:p>
            <a:pPr>
              <a:tabLst>
                <a:tab pos="1971675" algn="l"/>
              </a:tabLst>
            </a:pPr>
            <a:endParaRPr lang="en-US" altLang="de-DE" dirty="0"/>
          </a:p>
          <a:p>
            <a:pPr>
              <a:tabLst>
                <a:tab pos="1971675" algn="l"/>
              </a:tabLst>
            </a:pPr>
            <a:r>
              <a:rPr lang="en-US" altLang="de-DE" dirty="0"/>
              <a:t>Accurate forecasts are essential in the manufacturing sector</a:t>
            </a:r>
          </a:p>
          <a:p>
            <a:pPr>
              <a:tabLst>
                <a:tab pos="1971675" algn="l"/>
              </a:tabLst>
            </a:pPr>
            <a:endParaRPr lang="en-US" altLang="de-DE" dirty="0"/>
          </a:p>
          <a:p>
            <a:pPr>
              <a:tabLst>
                <a:tab pos="1971675" algn="l"/>
              </a:tabLst>
            </a:pPr>
            <a:r>
              <a:rPr lang="en-US" altLang="de-DE" dirty="0"/>
              <a:t>Overstocked &amp; understocked warehouses result in the same </a:t>
            </a:r>
            <a:r>
              <a:rPr lang="en-US" altLang="de-DE" dirty="0" smtClean="0"/>
              <a:t>issue: A </a:t>
            </a:r>
            <a:r>
              <a:rPr lang="en-US" altLang="de-DE" dirty="0"/>
              <a:t>loss in profits.</a:t>
            </a:r>
          </a:p>
          <a:p>
            <a:pPr>
              <a:tabLst>
                <a:tab pos="1971675" algn="l"/>
              </a:tabLst>
            </a:pPr>
            <a:endParaRPr lang="en-US" altLang="de-DE" dirty="0"/>
          </a:p>
          <a:p>
            <a:pPr>
              <a:tabLst>
                <a:tab pos="1971675" algn="l"/>
              </a:tabLst>
            </a:pPr>
            <a:r>
              <a:rPr lang="en-US" altLang="de-DE" dirty="0"/>
              <a:t>Forecasts are ALWAYS WRONG</a:t>
            </a:r>
          </a:p>
        </p:txBody>
      </p:sp>
      <p:sp>
        <p:nvSpPr>
          <p:cNvPr id="3" name="Titel 2"/>
          <p:cNvSpPr>
            <a:spLocks noGrp="1"/>
          </p:cNvSpPr>
          <p:nvPr>
            <p:ph type="title"/>
          </p:nvPr>
        </p:nvSpPr>
        <p:spPr/>
        <p:txBody>
          <a:bodyPr/>
          <a:lstStyle/>
          <a:p>
            <a:r>
              <a:rPr lang="en-US" altLang="de-DE" dirty="0"/>
              <a:t>Forecasting</a:t>
            </a:r>
            <a:endParaRPr lang="de-DE" dirty="0"/>
          </a:p>
        </p:txBody>
      </p:sp>
      <p:pic>
        <p:nvPicPr>
          <p:cNvPr id="4" name="Picture 4" descr="Every result a surpr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363410" y="1810650"/>
            <a:ext cx="37846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1292335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Forecasting Models</a:t>
            </a:r>
          </a:p>
          <a:p>
            <a:pPr lvl="1">
              <a:tabLst>
                <a:tab pos="1971675" algn="l"/>
              </a:tabLst>
            </a:pPr>
            <a:r>
              <a:rPr lang="en-US" altLang="de-DE" dirty="0"/>
              <a:t>Trend</a:t>
            </a:r>
          </a:p>
          <a:p>
            <a:pPr lvl="1">
              <a:tabLst>
                <a:tab pos="1971675" algn="l"/>
              </a:tabLst>
            </a:pPr>
            <a:r>
              <a:rPr lang="en-US" altLang="de-DE" dirty="0"/>
              <a:t>Seasonal</a:t>
            </a:r>
          </a:p>
          <a:p>
            <a:pPr lvl="1">
              <a:tabLst>
                <a:tab pos="1971675" algn="l"/>
              </a:tabLst>
            </a:pPr>
            <a:r>
              <a:rPr lang="en-US" altLang="de-DE" dirty="0"/>
              <a:t>Trend and Seasonal</a:t>
            </a:r>
          </a:p>
          <a:p>
            <a:pPr lvl="1">
              <a:tabLst>
                <a:tab pos="1971675" algn="l"/>
              </a:tabLst>
            </a:pPr>
            <a:r>
              <a:rPr lang="en-US" altLang="de-DE" dirty="0"/>
              <a:t>Constant</a:t>
            </a:r>
          </a:p>
          <a:p>
            <a:pPr>
              <a:tabLst>
                <a:tab pos="1971675" algn="l"/>
              </a:tabLst>
            </a:pPr>
            <a:endParaRPr lang="en-US" altLang="de-DE" dirty="0"/>
          </a:p>
          <a:p>
            <a:pPr>
              <a:tabLst>
                <a:tab pos="1971675" algn="l"/>
              </a:tabLst>
            </a:pPr>
            <a:r>
              <a:rPr lang="en-US" altLang="de-DE" dirty="0"/>
              <a:t>Selecting a Model</a:t>
            </a:r>
          </a:p>
          <a:p>
            <a:pPr lvl="1">
              <a:tabLst>
                <a:tab pos="1971675" algn="l"/>
              </a:tabLst>
            </a:pPr>
            <a:r>
              <a:rPr lang="en-US" altLang="de-DE" dirty="0"/>
              <a:t>Automatically</a:t>
            </a:r>
          </a:p>
          <a:p>
            <a:pPr lvl="1">
              <a:tabLst>
                <a:tab pos="1971675" algn="l"/>
              </a:tabLst>
            </a:pPr>
            <a:r>
              <a:rPr lang="en-US" altLang="de-DE" dirty="0"/>
              <a:t>Manually</a:t>
            </a:r>
          </a:p>
        </p:txBody>
      </p:sp>
      <p:sp>
        <p:nvSpPr>
          <p:cNvPr id="3" name="Titel 2"/>
          <p:cNvSpPr>
            <a:spLocks noGrp="1"/>
          </p:cNvSpPr>
          <p:nvPr>
            <p:ph type="title"/>
          </p:nvPr>
        </p:nvSpPr>
        <p:spPr/>
        <p:txBody>
          <a:bodyPr/>
          <a:lstStyle/>
          <a:p>
            <a:r>
              <a:rPr lang="en-US" altLang="de-DE" dirty="0"/>
              <a:t>Forecasting</a:t>
            </a:r>
            <a:endParaRPr lang="de-DE"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6618037" y="1545537"/>
            <a:ext cx="4175125"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3787992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Information Origination</a:t>
            </a:r>
          </a:p>
          <a:p>
            <a:pPr lvl="1">
              <a:tabLst>
                <a:tab pos="1971675" algn="l"/>
              </a:tabLst>
            </a:pPr>
            <a:r>
              <a:rPr lang="en-US" altLang="de-DE" dirty="0"/>
              <a:t>Sales</a:t>
            </a:r>
          </a:p>
          <a:p>
            <a:pPr lvl="1">
              <a:tabLst>
                <a:tab pos="1971675" algn="l"/>
              </a:tabLst>
            </a:pPr>
            <a:r>
              <a:rPr lang="en-US" altLang="de-DE" dirty="0"/>
              <a:t>Marketing</a:t>
            </a:r>
          </a:p>
          <a:p>
            <a:pPr lvl="1">
              <a:tabLst>
                <a:tab pos="1971675" algn="l"/>
              </a:tabLst>
            </a:pPr>
            <a:r>
              <a:rPr lang="en-US" altLang="de-DE" dirty="0"/>
              <a:t>Manufacturing</a:t>
            </a:r>
          </a:p>
          <a:p>
            <a:pPr lvl="1">
              <a:tabLst>
                <a:tab pos="1971675" algn="l"/>
              </a:tabLst>
            </a:pPr>
            <a:r>
              <a:rPr lang="en-US" altLang="de-DE" dirty="0"/>
              <a:t>Accounting</a:t>
            </a:r>
          </a:p>
          <a:p>
            <a:pPr lvl="1">
              <a:tabLst>
                <a:tab pos="1971675" algn="l"/>
              </a:tabLst>
            </a:pPr>
            <a:r>
              <a:rPr lang="en-US" altLang="de-DE" dirty="0"/>
              <a:t>Human Resources</a:t>
            </a:r>
          </a:p>
          <a:p>
            <a:pPr lvl="1">
              <a:tabLst>
                <a:tab pos="1971675" algn="l"/>
              </a:tabLst>
            </a:pPr>
            <a:r>
              <a:rPr lang="en-US" altLang="de-DE" dirty="0"/>
              <a:t>Purchasing</a:t>
            </a:r>
          </a:p>
          <a:p>
            <a:pPr lvl="1">
              <a:tabLst>
                <a:tab pos="1971675" algn="l"/>
              </a:tabLst>
            </a:pPr>
            <a:endParaRPr lang="en-US" altLang="de-DE" dirty="0"/>
          </a:p>
          <a:p>
            <a:pPr>
              <a:tabLst>
                <a:tab pos="1971675" algn="l"/>
              </a:tabLst>
            </a:pPr>
            <a:r>
              <a:rPr lang="en-US" altLang="de-DE" dirty="0"/>
              <a:t>Intra-firm Collaboration</a:t>
            </a:r>
          </a:p>
          <a:p>
            <a:pPr lvl="1">
              <a:tabLst>
                <a:tab pos="1971675" algn="l"/>
              </a:tabLst>
            </a:pPr>
            <a:r>
              <a:rPr lang="en-US" altLang="de-DE" dirty="0"/>
              <a:t>Institutional Common Sense</a:t>
            </a:r>
          </a:p>
        </p:txBody>
      </p:sp>
      <p:sp>
        <p:nvSpPr>
          <p:cNvPr id="3" name="Titel 2"/>
          <p:cNvSpPr>
            <a:spLocks noGrp="1"/>
          </p:cNvSpPr>
          <p:nvPr>
            <p:ph type="title"/>
          </p:nvPr>
        </p:nvSpPr>
        <p:spPr/>
        <p:txBody>
          <a:bodyPr/>
          <a:lstStyle/>
          <a:p>
            <a:r>
              <a:rPr lang="en-US" altLang="de-DE" dirty="0"/>
              <a:t>Sales and Operations Planning (SOP)</a:t>
            </a:r>
            <a:endParaRPr lang="de-DE"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6474243" y="1601100"/>
            <a:ext cx="4543425" cy="4572000"/>
          </a:xfrm>
          <a:prstGeom prst="rect">
            <a:avLst/>
          </a:prstGeom>
          <a:noFill/>
        </p:spPr>
      </p:pic>
    </p:spTree>
    <p:extLst>
      <p:ext uri="{BB962C8B-B14F-4D97-AF65-F5344CB8AC3E}">
        <p14:creationId xmlns:p14="http://schemas.microsoft.com/office/powerpoint/2010/main" val="1010909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Flexible forecasting and planning tool</a:t>
            </a:r>
          </a:p>
          <a:p>
            <a:pPr>
              <a:tabLst>
                <a:tab pos="1971675" algn="l"/>
              </a:tabLst>
            </a:pPr>
            <a:endParaRPr lang="en-US" altLang="de-DE" dirty="0"/>
          </a:p>
          <a:p>
            <a:pPr>
              <a:tabLst>
                <a:tab pos="1971675" algn="l"/>
              </a:tabLst>
            </a:pPr>
            <a:r>
              <a:rPr lang="en-US" altLang="de-DE" dirty="0"/>
              <a:t>Usually consists of three </a:t>
            </a:r>
            <a:r>
              <a:rPr lang="en-US" altLang="de-DE" dirty="0" smtClean="0"/>
              <a:t>layers:</a:t>
            </a:r>
            <a:endParaRPr lang="en-US" altLang="de-DE" dirty="0"/>
          </a:p>
          <a:p>
            <a:pPr lvl="1">
              <a:tabLst>
                <a:tab pos="1971675" algn="l"/>
              </a:tabLst>
            </a:pPr>
            <a:r>
              <a:rPr lang="en-US" altLang="de-DE" dirty="0"/>
              <a:t>Sales Plan</a:t>
            </a:r>
          </a:p>
          <a:p>
            <a:pPr lvl="1">
              <a:tabLst>
                <a:tab pos="1971675" algn="l"/>
              </a:tabLst>
            </a:pPr>
            <a:r>
              <a:rPr lang="en-US" altLang="de-DE" dirty="0"/>
              <a:t>Production Plan</a:t>
            </a:r>
          </a:p>
          <a:p>
            <a:pPr lvl="1">
              <a:tabLst>
                <a:tab pos="1971675" algn="l"/>
              </a:tabLst>
            </a:pPr>
            <a:r>
              <a:rPr lang="en-US" altLang="de-DE" dirty="0"/>
              <a:t>Rough Cut Capacity Plan</a:t>
            </a:r>
          </a:p>
          <a:p>
            <a:pPr lvl="1">
              <a:tabLst>
                <a:tab pos="1971675" algn="l"/>
              </a:tabLst>
            </a:pPr>
            <a:endParaRPr lang="en-US" altLang="de-DE" dirty="0"/>
          </a:p>
          <a:p>
            <a:pPr>
              <a:tabLst>
                <a:tab pos="1971675" algn="l"/>
              </a:tabLst>
            </a:pPr>
            <a:r>
              <a:rPr lang="en-US" altLang="de-DE" dirty="0"/>
              <a:t>Planned at an aggregate level in time buckets</a:t>
            </a:r>
          </a:p>
        </p:txBody>
      </p:sp>
      <p:sp>
        <p:nvSpPr>
          <p:cNvPr id="3" name="Titel 2"/>
          <p:cNvSpPr>
            <a:spLocks noGrp="1"/>
          </p:cNvSpPr>
          <p:nvPr>
            <p:ph type="title"/>
          </p:nvPr>
        </p:nvSpPr>
        <p:spPr/>
        <p:txBody>
          <a:bodyPr/>
          <a:lstStyle/>
          <a:p>
            <a:r>
              <a:rPr lang="en-US" altLang="de-DE" dirty="0"/>
              <a:t>Sales and Operations Planning (SOP)</a:t>
            </a:r>
            <a:endParaRPr lang="de-DE" dirty="0"/>
          </a:p>
        </p:txBody>
      </p:sp>
    </p:spTree>
    <p:extLst>
      <p:ext uri="{BB962C8B-B14F-4D97-AF65-F5344CB8AC3E}">
        <p14:creationId xmlns:p14="http://schemas.microsoft.com/office/powerpoint/2010/main" val="3380865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de-DE" dirty="0"/>
              <a:t>Bret Wagner</a:t>
            </a:r>
          </a:p>
          <a:p>
            <a:r>
              <a:rPr lang="de-DE" dirty="0"/>
              <a:t>Stefan Weidner</a:t>
            </a:r>
          </a:p>
          <a:p>
            <a:r>
              <a:rPr lang="de-DE" dirty="0"/>
              <a:t>Babett Ruß</a:t>
            </a:r>
          </a:p>
          <a:p>
            <a:endParaRPr lang="de-DE" dirty="0"/>
          </a:p>
          <a:p>
            <a:pPr marL="72000" indent="0">
              <a:buNone/>
            </a:pPr>
            <a:endParaRPr lang="de-DE" dirty="0"/>
          </a:p>
        </p:txBody>
      </p:sp>
      <p:sp>
        <p:nvSpPr>
          <p:cNvPr id="3" name="Textplatzhalter 2"/>
          <p:cNvSpPr>
            <a:spLocks noGrp="1"/>
          </p:cNvSpPr>
          <p:nvPr>
            <p:ph type="body" sz="quarter" idx="16"/>
          </p:nvPr>
        </p:nvSpPr>
        <p:spPr/>
        <p:txBody>
          <a:bodyPr/>
          <a:lstStyle/>
          <a:p>
            <a:r>
              <a:rPr lang="de-DE" dirty="0"/>
              <a:t>Beginner</a:t>
            </a:r>
          </a:p>
        </p:txBody>
      </p:sp>
    </p:spTree>
    <p:extLst>
      <p:ext uri="{BB962C8B-B14F-4D97-AF65-F5344CB8AC3E}">
        <p14:creationId xmlns:p14="http://schemas.microsoft.com/office/powerpoint/2010/main" val="1881119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The planning of requirement quantities and requirement dates for finished products and important </a:t>
            </a:r>
            <a:r>
              <a:rPr lang="en-US" altLang="de-DE" dirty="0" smtClean="0"/>
              <a:t>assemblies</a:t>
            </a:r>
          </a:p>
          <a:p>
            <a:pPr marL="0" indent="0">
              <a:buNone/>
              <a:tabLst>
                <a:tab pos="1971675" algn="l"/>
              </a:tabLst>
            </a:pPr>
            <a:endParaRPr lang="en-US" altLang="de-DE" dirty="0" smtClean="0"/>
          </a:p>
          <a:p>
            <a:pPr>
              <a:tabLst>
                <a:tab pos="1971675" algn="l"/>
              </a:tabLst>
            </a:pPr>
            <a:r>
              <a:rPr lang="en-US" altLang="de-DE" dirty="0" smtClean="0"/>
              <a:t>Definition </a:t>
            </a:r>
            <a:r>
              <a:rPr lang="en-US" altLang="de-DE" dirty="0"/>
              <a:t>of the strategy for planning and producing or procuring a finished </a:t>
            </a:r>
            <a:r>
              <a:rPr lang="en-US" altLang="de-DE" dirty="0" smtClean="0"/>
              <a:t>product</a:t>
            </a:r>
            <a:endParaRPr lang="en-US" altLang="de-DE" dirty="0"/>
          </a:p>
          <a:p>
            <a:pPr>
              <a:tabLst>
                <a:tab pos="1971675" algn="l"/>
              </a:tabLst>
            </a:pPr>
            <a:endParaRPr lang="en-US" altLang="de-DE" dirty="0"/>
          </a:p>
          <a:p>
            <a:pPr>
              <a:tabLst>
                <a:tab pos="1971675" algn="l"/>
              </a:tabLst>
            </a:pPr>
            <a:r>
              <a:rPr lang="en-US" altLang="de-DE" dirty="0"/>
              <a:t>Link between Strategic Planning (SOP) &amp; Detailed Planning (MPS/MRP)</a:t>
            </a:r>
          </a:p>
          <a:p>
            <a:pPr>
              <a:tabLst>
                <a:tab pos="1971675" algn="l"/>
              </a:tabLst>
            </a:pPr>
            <a:endParaRPr lang="en-US" altLang="de-DE" dirty="0"/>
          </a:p>
          <a:p>
            <a:pPr>
              <a:tabLst>
                <a:tab pos="1971675" algn="l"/>
              </a:tabLst>
            </a:pPr>
            <a:r>
              <a:rPr lang="en-US" altLang="de-DE" dirty="0"/>
              <a:t>Demand management can be done manually or based on previous planning results such as sales planning, SOP, and forecast.</a:t>
            </a:r>
          </a:p>
          <a:p>
            <a:pPr>
              <a:tabLst>
                <a:tab pos="1971675" algn="l"/>
              </a:tabLst>
            </a:pPr>
            <a:endParaRPr lang="en-US" altLang="de-DE" dirty="0"/>
          </a:p>
          <a:p>
            <a:pPr>
              <a:tabLst>
                <a:tab pos="1971675" algn="l"/>
              </a:tabLst>
            </a:pPr>
            <a:r>
              <a:rPr lang="en-US" altLang="de-DE" dirty="0"/>
              <a:t>The results of Demand Management is called the Demand Program, it is generated from our independent requirements - PIR - Planned Independent Requirements and CIR - Customer Independent Requirements </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Demand Management</a:t>
            </a:r>
            <a:endParaRPr lang="de-DE" dirty="0"/>
          </a:p>
        </p:txBody>
      </p:sp>
    </p:spTree>
    <p:extLst>
      <p:ext uri="{BB962C8B-B14F-4D97-AF65-F5344CB8AC3E}">
        <p14:creationId xmlns:p14="http://schemas.microsoft.com/office/powerpoint/2010/main" val="1678036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Demand Management</a:t>
            </a:r>
            <a:endParaRPr lang="de-DE" dirty="0"/>
          </a:p>
        </p:txBody>
      </p:sp>
      <p:grpSp>
        <p:nvGrpSpPr>
          <p:cNvPr id="35" name="Gruppieren 34"/>
          <p:cNvGrpSpPr/>
          <p:nvPr/>
        </p:nvGrpSpPr>
        <p:grpSpPr>
          <a:xfrm>
            <a:off x="2362800" y="1982100"/>
            <a:ext cx="7467600" cy="3810000"/>
            <a:chOff x="776288" y="1752600"/>
            <a:chExt cx="7467600" cy="3810000"/>
          </a:xfrm>
        </p:grpSpPr>
        <p:sp>
          <p:nvSpPr>
            <p:cNvPr id="4" name="AutoShape 3"/>
            <p:cNvSpPr>
              <a:spLocks noChangeArrowheads="1"/>
            </p:cNvSpPr>
            <p:nvPr/>
          </p:nvSpPr>
          <p:spPr bwMode="auto">
            <a:xfrm rot="10800000">
              <a:off x="3070225" y="3124200"/>
              <a:ext cx="1371600" cy="609600"/>
            </a:xfrm>
            <a:prstGeom prst="rtTriangle">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rot="10800000"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5" name="AutoShape 4"/>
            <p:cNvSpPr>
              <a:spLocks noChangeArrowheads="1"/>
            </p:cNvSpPr>
            <p:nvPr/>
          </p:nvSpPr>
          <p:spPr bwMode="auto">
            <a:xfrm rot="5400000">
              <a:off x="4814888" y="2743200"/>
              <a:ext cx="609600" cy="1371600"/>
            </a:xfrm>
            <a:prstGeom prst="triangle">
              <a:avLst>
                <a:gd name="adj" fmla="val 0"/>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rot="10800000" vert="eaVert"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grpSp>
          <p:nvGrpSpPr>
            <p:cNvPr id="6" name="Group 5"/>
            <p:cNvGrpSpPr>
              <a:grpSpLocks noChangeAspect="1"/>
            </p:cNvGrpSpPr>
            <p:nvPr/>
          </p:nvGrpSpPr>
          <p:grpSpPr bwMode="auto">
            <a:xfrm>
              <a:off x="1081088" y="2286000"/>
              <a:ext cx="1087437" cy="1133475"/>
              <a:chOff x="912" y="1440"/>
              <a:chExt cx="547" cy="570"/>
            </a:xfrm>
          </p:grpSpPr>
          <p:sp>
            <p:nvSpPr>
              <p:cNvPr id="7" name="AutoShape 6"/>
              <p:cNvSpPr>
                <a:spLocks noChangeAspect="1" noChangeArrowheads="1" noTextEdit="1"/>
              </p:cNvSpPr>
              <p:nvPr/>
            </p:nvSpPr>
            <p:spPr bwMode="auto">
              <a:xfrm>
                <a:off x="912" y="1440"/>
                <a:ext cx="547"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8" name="Freeform 7"/>
              <p:cNvSpPr>
                <a:spLocks/>
              </p:cNvSpPr>
              <p:nvPr/>
            </p:nvSpPr>
            <p:spPr bwMode="auto">
              <a:xfrm>
                <a:off x="912" y="1870"/>
                <a:ext cx="141" cy="140"/>
              </a:xfrm>
              <a:custGeom>
                <a:avLst/>
                <a:gdLst>
                  <a:gd name="T0" fmla="*/ 1 w 282"/>
                  <a:gd name="T1" fmla="*/ 0 h 281"/>
                  <a:gd name="T2" fmla="*/ 1 w 282"/>
                  <a:gd name="T3" fmla="*/ 0 h 281"/>
                  <a:gd name="T4" fmla="*/ 1 w 282"/>
                  <a:gd name="T5" fmla="*/ 0 h 281"/>
                  <a:gd name="T6" fmla="*/ 1 w 282"/>
                  <a:gd name="T7" fmla="*/ 0 h 281"/>
                  <a:gd name="T8" fmla="*/ 1 w 282"/>
                  <a:gd name="T9" fmla="*/ 0 h 281"/>
                  <a:gd name="T10" fmla="*/ 1 w 282"/>
                  <a:gd name="T11" fmla="*/ 0 h 281"/>
                  <a:gd name="T12" fmla="*/ 1 w 282"/>
                  <a:gd name="T13" fmla="*/ 0 h 281"/>
                  <a:gd name="T14" fmla="*/ 1 w 282"/>
                  <a:gd name="T15" fmla="*/ 0 h 281"/>
                  <a:gd name="T16" fmla="*/ 1 w 282"/>
                  <a:gd name="T17" fmla="*/ 0 h 281"/>
                  <a:gd name="T18" fmla="*/ 1 w 282"/>
                  <a:gd name="T19" fmla="*/ 0 h 281"/>
                  <a:gd name="T20" fmla="*/ 1 w 282"/>
                  <a:gd name="T21" fmla="*/ 0 h 281"/>
                  <a:gd name="T22" fmla="*/ 1 w 282"/>
                  <a:gd name="T23" fmla="*/ 0 h 281"/>
                  <a:gd name="T24" fmla="*/ 1 w 282"/>
                  <a:gd name="T25" fmla="*/ 0 h 281"/>
                  <a:gd name="T26" fmla="*/ 1 w 282"/>
                  <a:gd name="T27" fmla="*/ 0 h 281"/>
                  <a:gd name="T28" fmla="*/ 1 w 282"/>
                  <a:gd name="T29" fmla="*/ 0 h 281"/>
                  <a:gd name="T30" fmla="*/ 1 w 282"/>
                  <a:gd name="T31" fmla="*/ 0 h 281"/>
                  <a:gd name="T32" fmla="*/ 0 w 282"/>
                  <a:gd name="T33" fmla="*/ 0 h 281"/>
                  <a:gd name="T34" fmla="*/ 1 w 282"/>
                  <a:gd name="T35" fmla="*/ 0 h 281"/>
                  <a:gd name="T36" fmla="*/ 1 w 282"/>
                  <a:gd name="T37" fmla="*/ 0 h 281"/>
                  <a:gd name="T38" fmla="*/ 1 w 282"/>
                  <a:gd name="T39" fmla="*/ 0 h 281"/>
                  <a:gd name="T40" fmla="*/ 1 w 282"/>
                  <a:gd name="T41" fmla="*/ 0 h 281"/>
                  <a:gd name="T42" fmla="*/ 1 w 282"/>
                  <a:gd name="T43" fmla="*/ 0 h 281"/>
                  <a:gd name="T44" fmla="*/ 1 w 282"/>
                  <a:gd name="T45" fmla="*/ 0 h 281"/>
                  <a:gd name="T46" fmla="*/ 1 w 282"/>
                  <a:gd name="T47" fmla="*/ 0 h 281"/>
                  <a:gd name="T48" fmla="*/ 1 w 282"/>
                  <a:gd name="T49" fmla="*/ 0 h 281"/>
                  <a:gd name="T50" fmla="*/ 1 w 282"/>
                  <a:gd name="T51" fmla="*/ 0 h 281"/>
                  <a:gd name="T52" fmla="*/ 1 w 282"/>
                  <a:gd name="T53" fmla="*/ 0 h 281"/>
                  <a:gd name="T54" fmla="*/ 1 w 282"/>
                  <a:gd name="T55" fmla="*/ 0 h 281"/>
                  <a:gd name="T56" fmla="*/ 1 w 282"/>
                  <a:gd name="T57" fmla="*/ 0 h 281"/>
                  <a:gd name="T58" fmla="*/ 1 w 282"/>
                  <a:gd name="T59" fmla="*/ 0 h 281"/>
                  <a:gd name="T60" fmla="*/ 1 w 282"/>
                  <a:gd name="T61" fmla="*/ 0 h 281"/>
                  <a:gd name="T62" fmla="*/ 1 w 282"/>
                  <a:gd name="T63" fmla="*/ 0 h 281"/>
                  <a:gd name="T64" fmla="*/ 1 w 282"/>
                  <a:gd name="T65" fmla="*/ 0 h 2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2"/>
                  <a:gd name="T100" fmla="*/ 0 h 281"/>
                  <a:gd name="T101" fmla="*/ 282 w 282"/>
                  <a:gd name="T102" fmla="*/ 281 h 2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2" h="281">
                    <a:moveTo>
                      <a:pt x="282" y="141"/>
                    </a:moveTo>
                    <a:lnTo>
                      <a:pt x="280" y="168"/>
                    </a:lnTo>
                    <a:lnTo>
                      <a:pt x="271" y="195"/>
                    </a:lnTo>
                    <a:lnTo>
                      <a:pt x="258" y="219"/>
                    </a:lnTo>
                    <a:lnTo>
                      <a:pt x="241" y="240"/>
                    </a:lnTo>
                    <a:lnTo>
                      <a:pt x="220" y="257"/>
                    </a:lnTo>
                    <a:lnTo>
                      <a:pt x="196" y="269"/>
                    </a:lnTo>
                    <a:lnTo>
                      <a:pt x="169" y="279"/>
                    </a:lnTo>
                    <a:lnTo>
                      <a:pt x="140" y="281"/>
                    </a:lnTo>
                    <a:lnTo>
                      <a:pt x="113" y="279"/>
                    </a:lnTo>
                    <a:lnTo>
                      <a:pt x="86" y="269"/>
                    </a:lnTo>
                    <a:lnTo>
                      <a:pt x="62" y="257"/>
                    </a:lnTo>
                    <a:lnTo>
                      <a:pt x="41" y="240"/>
                    </a:lnTo>
                    <a:lnTo>
                      <a:pt x="24" y="219"/>
                    </a:lnTo>
                    <a:lnTo>
                      <a:pt x="12" y="195"/>
                    </a:lnTo>
                    <a:lnTo>
                      <a:pt x="2" y="168"/>
                    </a:lnTo>
                    <a:lnTo>
                      <a:pt x="0" y="141"/>
                    </a:lnTo>
                    <a:lnTo>
                      <a:pt x="2" y="112"/>
                    </a:lnTo>
                    <a:lnTo>
                      <a:pt x="12" y="85"/>
                    </a:lnTo>
                    <a:lnTo>
                      <a:pt x="24" y="62"/>
                    </a:lnTo>
                    <a:lnTo>
                      <a:pt x="41" y="40"/>
                    </a:lnTo>
                    <a:lnTo>
                      <a:pt x="62" y="24"/>
                    </a:lnTo>
                    <a:lnTo>
                      <a:pt x="86" y="10"/>
                    </a:lnTo>
                    <a:lnTo>
                      <a:pt x="113" y="2"/>
                    </a:lnTo>
                    <a:lnTo>
                      <a:pt x="140" y="0"/>
                    </a:lnTo>
                    <a:lnTo>
                      <a:pt x="169" y="2"/>
                    </a:lnTo>
                    <a:lnTo>
                      <a:pt x="196" y="10"/>
                    </a:lnTo>
                    <a:lnTo>
                      <a:pt x="220" y="24"/>
                    </a:lnTo>
                    <a:lnTo>
                      <a:pt x="241" y="40"/>
                    </a:lnTo>
                    <a:lnTo>
                      <a:pt x="258" y="62"/>
                    </a:lnTo>
                    <a:lnTo>
                      <a:pt x="271" y="85"/>
                    </a:lnTo>
                    <a:lnTo>
                      <a:pt x="280" y="112"/>
                    </a:lnTo>
                    <a:lnTo>
                      <a:pt x="282" y="141"/>
                    </a:lnTo>
                    <a:close/>
                  </a:path>
                </a:pathLst>
              </a:custGeom>
              <a:solidFill>
                <a:srgbClr val="B2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9" name="Freeform 8"/>
              <p:cNvSpPr>
                <a:spLocks/>
              </p:cNvSpPr>
              <p:nvPr/>
            </p:nvSpPr>
            <p:spPr bwMode="auto">
              <a:xfrm>
                <a:off x="1280" y="1440"/>
                <a:ext cx="179" cy="179"/>
              </a:xfrm>
              <a:custGeom>
                <a:avLst/>
                <a:gdLst>
                  <a:gd name="T0" fmla="*/ 1 w 358"/>
                  <a:gd name="T1" fmla="*/ 1 h 358"/>
                  <a:gd name="T2" fmla="*/ 1 w 358"/>
                  <a:gd name="T3" fmla="*/ 1 h 358"/>
                  <a:gd name="T4" fmla="*/ 1 w 358"/>
                  <a:gd name="T5" fmla="*/ 1 h 358"/>
                  <a:gd name="T6" fmla="*/ 1 w 358"/>
                  <a:gd name="T7" fmla="*/ 1 h 358"/>
                  <a:gd name="T8" fmla="*/ 1 w 358"/>
                  <a:gd name="T9" fmla="*/ 1 h 358"/>
                  <a:gd name="T10" fmla="*/ 1 w 358"/>
                  <a:gd name="T11" fmla="*/ 1 h 358"/>
                  <a:gd name="T12" fmla="*/ 1 w 358"/>
                  <a:gd name="T13" fmla="*/ 1 h 358"/>
                  <a:gd name="T14" fmla="*/ 1 w 358"/>
                  <a:gd name="T15" fmla="*/ 1 h 358"/>
                  <a:gd name="T16" fmla="*/ 1 w 358"/>
                  <a:gd name="T17" fmla="*/ 1 h 358"/>
                  <a:gd name="T18" fmla="*/ 1 w 358"/>
                  <a:gd name="T19" fmla="*/ 1 h 358"/>
                  <a:gd name="T20" fmla="*/ 1 w 358"/>
                  <a:gd name="T21" fmla="*/ 1 h 358"/>
                  <a:gd name="T22" fmla="*/ 1 w 358"/>
                  <a:gd name="T23" fmla="*/ 1 h 358"/>
                  <a:gd name="T24" fmla="*/ 1 w 358"/>
                  <a:gd name="T25" fmla="*/ 1 h 358"/>
                  <a:gd name="T26" fmla="*/ 1 w 358"/>
                  <a:gd name="T27" fmla="*/ 1 h 358"/>
                  <a:gd name="T28" fmla="*/ 1 w 358"/>
                  <a:gd name="T29" fmla="*/ 1 h 358"/>
                  <a:gd name="T30" fmla="*/ 1 w 358"/>
                  <a:gd name="T31" fmla="*/ 1 h 358"/>
                  <a:gd name="T32" fmla="*/ 0 w 358"/>
                  <a:gd name="T33" fmla="*/ 1 h 358"/>
                  <a:gd name="T34" fmla="*/ 1 w 358"/>
                  <a:gd name="T35" fmla="*/ 1 h 358"/>
                  <a:gd name="T36" fmla="*/ 1 w 358"/>
                  <a:gd name="T37" fmla="*/ 1 h 358"/>
                  <a:gd name="T38" fmla="*/ 1 w 358"/>
                  <a:gd name="T39" fmla="*/ 1 h 358"/>
                  <a:gd name="T40" fmla="*/ 1 w 358"/>
                  <a:gd name="T41" fmla="*/ 1 h 358"/>
                  <a:gd name="T42" fmla="*/ 1 w 358"/>
                  <a:gd name="T43" fmla="*/ 1 h 358"/>
                  <a:gd name="T44" fmla="*/ 1 w 358"/>
                  <a:gd name="T45" fmla="*/ 1 h 358"/>
                  <a:gd name="T46" fmla="*/ 1 w 358"/>
                  <a:gd name="T47" fmla="*/ 1 h 358"/>
                  <a:gd name="T48" fmla="*/ 1 w 358"/>
                  <a:gd name="T49" fmla="*/ 0 h 358"/>
                  <a:gd name="T50" fmla="*/ 1 w 358"/>
                  <a:gd name="T51" fmla="*/ 1 h 358"/>
                  <a:gd name="T52" fmla="*/ 1 w 358"/>
                  <a:gd name="T53" fmla="*/ 1 h 358"/>
                  <a:gd name="T54" fmla="*/ 1 w 358"/>
                  <a:gd name="T55" fmla="*/ 1 h 358"/>
                  <a:gd name="T56" fmla="*/ 1 w 358"/>
                  <a:gd name="T57" fmla="*/ 1 h 358"/>
                  <a:gd name="T58" fmla="*/ 1 w 358"/>
                  <a:gd name="T59" fmla="*/ 1 h 358"/>
                  <a:gd name="T60" fmla="*/ 1 w 358"/>
                  <a:gd name="T61" fmla="*/ 1 h 358"/>
                  <a:gd name="T62" fmla="*/ 1 w 358"/>
                  <a:gd name="T63" fmla="*/ 1 h 358"/>
                  <a:gd name="T64" fmla="*/ 1 w 358"/>
                  <a:gd name="T65" fmla="*/ 1 h 3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8"/>
                  <a:gd name="T100" fmla="*/ 0 h 358"/>
                  <a:gd name="T101" fmla="*/ 358 w 358"/>
                  <a:gd name="T102" fmla="*/ 358 h 3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8" h="358">
                    <a:moveTo>
                      <a:pt x="358" y="178"/>
                    </a:moveTo>
                    <a:lnTo>
                      <a:pt x="355" y="214"/>
                    </a:lnTo>
                    <a:lnTo>
                      <a:pt x="344" y="249"/>
                    </a:lnTo>
                    <a:lnTo>
                      <a:pt x="327" y="279"/>
                    </a:lnTo>
                    <a:lnTo>
                      <a:pt x="305" y="305"/>
                    </a:lnTo>
                    <a:lnTo>
                      <a:pt x="279" y="327"/>
                    </a:lnTo>
                    <a:lnTo>
                      <a:pt x="249" y="344"/>
                    </a:lnTo>
                    <a:lnTo>
                      <a:pt x="214" y="355"/>
                    </a:lnTo>
                    <a:lnTo>
                      <a:pt x="178" y="358"/>
                    </a:lnTo>
                    <a:lnTo>
                      <a:pt x="143" y="355"/>
                    </a:lnTo>
                    <a:lnTo>
                      <a:pt x="109" y="344"/>
                    </a:lnTo>
                    <a:lnTo>
                      <a:pt x="78" y="327"/>
                    </a:lnTo>
                    <a:lnTo>
                      <a:pt x="52" y="305"/>
                    </a:lnTo>
                    <a:lnTo>
                      <a:pt x="30" y="279"/>
                    </a:lnTo>
                    <a:lnTo>
                      <a:pt x="14" y="249"/>
                    </a:lnTo>
                    <a:lnTo>
                      <a:pt x="3" y="214"/>
                    </a:lnTo>
                    <a:lnTo>
                      <a:pt x="0" y="178"/>
                    </a:lnTo>
                    <a:lnTo>
                      <a:pt x="3" y="143"/>
                    </a:lnTo>
                    <a:lnTo>
                      <a:pt x="14" y="108"/>
                    </a:lnTo>
                    <a:lnTo>
                      <a:pt x="30" y="78"/>
                    </a:lnTo>
                    <a:lnTo>
                      <a:pt x="52" y="52"/>
                    </a:lnTo>
                    <a:lnTo>
                      <a:pt x="78" y="30"/>
                    </a:lnTo>
                    <a:lnTo>
                      <a:pt x="109" y="14"/>
                    </a:lnTo>
                    <a:lnTo>
                      <a:pt x="143" y="3"/>
                    </a:lnTo>
                    <a:lnTo>
                      <a:pt x="178" y="0"/>
                    </a:lnTo>
                    <a:lnTo>
                      <a:pt x="214" y="3"/>
                    </a:lnTo>
                    <a:lnTo>
                      <a:pt x="249" y="14"/>
                    </a:lnTo>
                    <a:lnTo>
                      <a:pt x="279" y="30"/>
                    </a:lnTo>
                    <a:lnTo>
                      <a:pt x="305" y="52"/>
                    </a:lnTo>
                    <a:lnTo>
                      <a:pt x="327" y="78"/>
                    </a:lnTo>
                    <a:lnTo>
                      <a:pt x="344" y="108"/>
                    </a:lnTo>
                    <a:lnTo>
                      <a:pt x="355" y="143"/>
                    </a:lnTo>
                    <a:lnTo>
                      <a:pt x="358" y="178"/>
                    </a:lnTo>
                    <a:close/>
                  </a:path>
                </a:pathLst>
              </a:custGeom>
              <a:solidFill>
                <a:srgbClr val="B2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0" name="Freeform 9"/>
              <p:cNvSpPr>
                <a:spLocks/>
              </p:cNvSpPr>
              <p:nvPr/>
            </p:nvSpPr>
            <p:spPr bwMode="auto">
              <a:xfrm>
                <a:off x="926" y="1463"/>
                <a:ext cx="527" cy="527"/>
              </a:xfrm>
              <a:custGeom>
                <a:avLst/>
                <a:gdLst>
                  <a:gd name="T0" fmla="*/ 1 w 1053"/>
                  <a:gd name="T1" fmla="*/ 1 h 1054"/>
                  <a:gd name="T2" fmla="*/ 1 w 1053"/>
                  <a:gd name="T3" fmla="*/ 1 h 1054"/>
                  <a:gd name="T4" fmla="*/ 1 w 1053"/>
                  <a:gd name="T5" fmla="*/ 1 h 1054"/>
                  <a:gd name="T6" fmla="*/ 1 w 1053"/>
                  <a:gd name="T7" fmla="*/ 1 h 1054"/>
                  <a:gd name="T8" fmla="*/ 1 w 1053"/>
                  <a:gd name="T9" fmla="*/ 1 h 1054"/>
                  <a:gd name="T10" fmla="*/ 1 w 1053"/>
                  <a:gd name="T11" fmla="*/ 1 h 1054"/>
                  <a:gd name="T12" fmla="*/ 1 w 1053"/>
                  <a:gd name="T13" fmla="*/ 1 h 1054"/>
                  <a:gd name="T14" fmla="*/ 1 w 1053"/>
                  <a:gd name="T15" fmla="*/ 1 h 1054"/>
                  <a:gd name="T16" fmla="*/ 1 w 1053"/>
                  <a:gd name="T17" fmla="*/ 1 h 1054"/>
                  <a:gd name="T18" fmla="*/ 1 w 1053"/>
                  <a:gd name="T19" fmla="*/ 1 h 1054"/>
                  <a:gd name="T20" fmla="*/ 1 w 1053"/>
                  <a:gd name="T21" fmla="*/ 1 h 1054"/>
                  <a:gd name="T22" fmla="*/ 1 w 1053"/>
                  <a:gd name="T23" fmla="*/ 1 h 1054"/>
                  <a:gd name="T24" fmla="*/ 1 w 1053"/>
                  <a:gd name="T25" fmla="*/ 1 h 1054"/>
                  <a:gd name="T26" fmla="*/ 1 w 1053"/>
                  <a:gd name="T27" fmla="*/ 1 h 1054"/>
                  <a:gd name="T28" fmla="*/ 1 w 1053"/>
                  <a:gd name="T29" fmla="*/ 1 h 1054"/>
                  <a:gd name="T30" fmla="*/ 1 w 1053"/>
                  <a:gd name="T31" fmla="*/ 1 h 1054"/>
                  <a:gd name="T32" fmla="*/ 1 w 1053"/>
                  <a:gd name="T33" fmla="*/ 1 h 1054"/>
                  <a:gd name="T34" fmla="*/ 1 w 1053"/>
                  <a:gd name="T35" fmla="*/ 1 h 1054"/>
                  <a:gd name="T36" fmla="*/ 1 w 1053"/>
                  <a:gd name="T37" fmla="*/ 1 h 1054"/>
                  <a:gd name="T38" fmla="*/ 1 w 1053"/>
                  <a:gd name="T39" fmla="*/ 1 h 1054"/>
                  <a:gd name="T40" fmla="*/ 1 w 1053"/>
                  <a:gd name="T41" fmla="*/ 1 h 1054"/>
                  <a:gd name="T42" fmla="*/ 1 w 1053"/>
                  <a:gd name="T43" fmla="*/ 1 h 1054"/>
                  <a:gd name="T44" fmla="*/ 1 w 1053"/>
                  <a:gd name="T45" fmla="*/ 1 h 1054"/>
                  <a:gd name="T46" fmla="*/ 1 w 1053"/>
                  <a:gd name="T47" fmla="*/ 1 h 1054"/>
                  <a:gd name="T48" fmla="*/ 1 w 1053"/>
                  <a:gd name="T49" fmla="*/ 1 h 1054"/>
                  <a:gd name="T50" fmla="*/ 1 w 1053"/>
                  <a:gd name="T51" fmla="*/ 1 h 1054"/>
                  <a:gd name="T52" fmla="*/ 1 w 1053"/>
                  <a:gd name="T53" fmla="*/ 1 h 1054"/>
                  <a:gd name="T54" fmla="*/ 1 w 1053"/>
                  <a:gd name="T55" fmla="*/ 1 h 1054"/>
                  <a:gd name="T56" fmla="*/ 1 w 1053"/>
                  <a:gd name="T57" fmla="*/ 1 h 1054"/>
                  <a:gd name="T58" fmla="*/ 1 w 1053"/>
                  <a:gd name="T59" fmla="*/ 1 h 1054"/>
                  <a:gd name="T60" fmla="*/ 1 w 1053"/>
                  <a:gd name="T61" fmla="*/ 1 h 1054"/>
                  <a:gd name="T62" fmla="*/ 1 w 1053"/>
                  <a:gd name="T63" fmla="*/ 1 h 10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53"/>
                  <a:gd name="T97" fmla="*/ 0 h 1054"/>
                  <a:gd name="T98" fmla="*/ 1053 w 1053"/>
                  <a:gd name="T99" fmla="*/ 1054 h 10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53" h="1054">
                    <a:moveTo>
                      <a:pt x="1053" y="527"/>
                    </a:moveTo>
                    <a:lnTo>
                      <a:pt x="1051" y="582"/>
                    </a:lnTo>
                    <a:lnTo>
                      <a:pt x="1043" y="633"/>
                    </a:lnTo>
                    <a:lnTo>
                      <a:pt x="1029" y="684"/>
                    </a:lnTo>
                    <a:lnTo>
                      <a:pt x="1012" y="732"/>
                    </a:lnTo>
                    <a:lnTo>
                      <a:pt x="990" y="778"/>
                    </a:lnTo>
                    <a:lnTo>
                      <a:pt x="964" y="821"/>
                    </a:lnTo>
                    <a:lnTo>
                      <a:pt x="932" y="863"/>
                    </a:lnTo>
                    <a:lnTo>
                      <a:pt x="899" y="899"/>
                    </a:lnTo>
                    <a:lnTo>
                      <a:pt x="861" y="934"/>
                    </a:lnTo>
                    <a:lnTo>
                      <a:pt x="821" y="964"/>
                    </a:lnTo>
                    <a:lnTo>
                      <a:pt x="777" y="990"/>
                    </a:lnTo>
                    <a:lnTo>
                      <a:pt x="731" y="1012"/>
                    </a:lnTo>
                    <a:lnTo>
                      <a:pt x="683" y="1030"/>
                    </a:lnTo>
                    <a:lnTo>
                      <a:pt x="632" y="1043"/>
                    </a:lnTo>
                    <a:lnTo>
                      <a:pt x="580" y="1051"/>
                    </a:lnTo>
                    <a:lnTo>
                      <a:pt x="526" y="1054"/>
                    </a:lnTo>
                    <a:lnTo>
                      <a:pt x="472" y="1051"/>
                    </a:lnTo>
                    <a:lnTo>
                      <a:pt x="420" y="1043"/>
                    </a:lnTo>
                    <a:lnTo>
                      <a:pt x="369" y="1030"/>
                    </a:lnTo>
                    <a:lnTo>
                      <a:pt x="321" y="1012"/>
                    </a:lnTo>
                    <a:lnTo>
                      <a:pt x="275" y="990"/>
                    </a:lnTo>
                    <a:lnTo>
                      <a:pt x="232" y="964"/>
                    </a:lnTo>
                    <a:lnTo>
                      <a:pt x="191" y="934"/>
                    </a:lnTo>
                    <a:lnTo>
                      <a:pt x="154" y="899"/>
                    </a:lnTo>
                    <a:lnTo>
                      <a:pt x="119" y="863"/>
                    </a:lnTo>
                    <a:lnTo>
                      <a:pt x="89" y="821"/>
                    </a:lnTo>
                    <a:lnTo>
                      <a:pt x="63" y="778"/>
                    </a:lnTo>
                    <a:lnTo>
                      <a:pt x="41" y="732"/>
                    </a:lnTo>
                    <a:lnTo>
                      <a:pt x="24" y="684"/>
                    </a:lnTo>
                    <a:lnTo>
                      <a:pt x="10" y="633"/>
                    </a:lnTo>
                    <a:lnTo>
                      <a:pt x="2" y="582"/>
                    </a:lnTo>
                    <a:lnTo>
                      <a:pt x="0" y="527"/>
                    </a:lnTo>
                    <a:lnTo>
                      <a:pt x="2" y="473"/>
                    </a:lnTo>
                    <a:lnTo>
                      <a:pt x="10" y="422"/>
                    </a:lnTo>
                    <a:lnTo>
                      <a:pt x="24" y="371"/>
                    </a:lnTo>
                    <a:lnTo>
                      <a:pt x="41" y="322"/>
                    </a:lnTo>
                    <a:lnTo>
                      <a:pt x="63" y="276"/>
                    </a:lnTo>
                    <a:lnTo>
                      <a:pt x="89" y="233"/>
                    </a:lnTo>
                    <a:lnTo>
                      <a:pt x="119" y="192"/>
                    </a:lnTo>
                    <a:lnTo>
                      <a:pt x="154" y="154"/>
                    </a:lnTo>
                    <a:lnTo>
                      <a:pt x="191" y="121"/>
                    </a:lnTo>
                    <a:lnTo>
                      <a:pt x="232" y="90"/>
                    </a:lnTo>
                    <a:lnTo>
                      <a:pt x="275" y="63"/>
                    </a:lnTo>
                    <a:lnTo>
                      <a:pt x="321" y="42"/>
                    </a:lnTo>
                    <a:lnTo>
                      <a:pt x="369" y="24"/>
                    </a:lnTo>
                    <a:lnTo>
                      <a:pt x="420" y="10"/>
                    </a:lnTo>
                    <a:lnTo>
                      <a:pt x="472" y="2"/>
                    </a:lnTo>
                    <a:lnTo>
                      <a:pt x="526" y="0"/>
                    </a:lnTo>
                    <a:lnTo>
                      <a:pt x="580" y="2"/>
                    </a:lnTo>
                    <a:lnTo>
                      <a:pt x="632" y="10"/>
                    </a:lnTo>
                    <a:lnTo>
                      <a:pt x="683" y="24"/>
                    </a:lnTo>
                    <a:lnTo>
                      <a:pt x="731" y="42"/>
                    </a:lnTo>
                    <a:lnTo>
                      <a:pt x="777" y="63"/>
                    </a:lnTo>
                    <a:lnTo>
                      <a:pt x="821" y="90"/>
                    </a:lnTo>
                    <a:lnTo>
                      <a:pt x="861" y="121"/>
                    </a:lnTo>
                    <a:lnTo>
                      <a:pt x="899" y="154"/>
                    </a:lnTo>
                    <a:lnTo>
                      <a:pt x="932" y="192"/>
                    </a:lnTo>
                    <a:lnTo>
                      <a:pt x="964" y="233"/>
                    </a:lnTo>
                    <a:lnTo>
                      <a:pt x="990" y="276"/>
                    </a:lnTo>
                    <a:lnTo>
                      <a:pt x="1012" y="322"/>
                    </a:lnTo>
                    <a:lnTo>
                      <a:pt x="1029" y="371"/>
                    </a:lnTo>
                    <a:lnTo>
                      <a:pt x="1043" y="422"/>
                    </a:lnTo>
                    <a:lnTo>
                      <a:pt x="1051" y="473"/>
                    </a:lnTo>
                    <a:lnTo>
                      <a:pt x="1053" y="527"/>
                    </a:lnTo>
                    <a:close/>
                  </a:path>
                </a:pathLst>
              </a:custGeom>
              <a:solidFill>
                <a:srgbClr val="B2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1" name="Freeform 10"/>
              <p:cNvSpPr>
                <a:spLocks/>
              </p:cNvSpPr>
              <p:nvPr/>
            </p:nvSpPr>
            <p:spPr bwMode="auto">
              <a:xfrm>
                <a:off x="1009" y="1537"/>
                <a:ext cx="366" cy="374"/>
              </a:xfrm>
              <a:custGeom>
                <a:avLst/>
                <a:gdLst>
                  <a:gd name="T0" fmla="*/ 1 w 731"/>
                  <a:gd name="T1" fmla="*/ 0 h 747"/>
                  <a:gd name="T2" fmla="*/ 0 w 731"/>
                  <a:gd name="T3" fmla="*/ 0 h 747"/>
                  <a:gd name="T4" fmla="*/ 0 w 731"/>
                  <a:gd name="T5" fmla="*/ 1 h 747"/>
                  <a:gd name="T6" fmla="*/ 1 w 731"/>
                  <a:gd name="T7" fmla="*/ 1 h 747"/>
                  <a:gd name="T8" fmla="*/ 1 w 731"/>
                  <a:gd name="T9" fmla="*/ 0 h 747"/>
                  <a:gd name="T10" fmla="*/ 1 w 731"/>
                  <a:gd name="T11" fmla="*/ 0 h 747"/>
                  <a:gd name="T12" fmla="*/ 0 60000 65536"/>
                  <a:gd name="T13" fmla="*/ 0 60000 65536"/>
                  <a:gd name="T14" fmla="*/ 0 60000 65536"/>
                  <a:gd name="T15" fmla="*/ 0 60000 65536"/>
                  <a:gd name="T16" fmla="*/ 0 60000 65536"/>
                  <a:gd name="T17" fmla="*/ 0 60000 65536"/>
                  <a:gd name="T18" fmla="*/ 0 w 731"/>
                  <a:gd name="T19" fmla="*/ 0 h 747"/>
                  <a:gd name="T20" fmla="*/ 731 w 731"/>
                  <a:gd name="T21" fmla="*/ 747 h 747"/>
                </a:gdLst>
                <a:ahLst/>
                <a:cxnLst>
                  <a:cxn ang="T12">
                    <a:pos x="T0" y="T1"/>
                  </a:cxn>
                  <a:cxn ang="T13">
                    <a:pos x="T2" y="T3"/>
                  </a:cxn>
                  <a:cxn ang="T14">
                    <a:pos x="T4" y="T5"/>
                  </a:cxn>
                  <a:cxn ang="T15">
                    <a:pos x="T6" y="T7"/>
                  </a:cxn>
                  <a:cxn ang="T16">
                    <a:pos x="T8" y="T9"/>
                  </a:cxn>
                  <a:cxn ang="T17">
                    <a:pos x="T10" y="T11"/>
                  </a:cxn>
                </a:cxnLst>
                <a:rect l="T18" t="T19" r="T20" b="T21"/>
                <a:pathLst>
                  <a:path w="731" h="747">
                    <a:moveTo>
                      <a:pt x="683" y="0"/>
                    </a:moveTo>
                    <a:lnTo>
                      <a:pt x="0" y="0"/>
                    </a:lnTo>
                    <a:lnTo>
                      <a:pt x="0" y="747"/>
                    </a:lnTo>
                    <a:lnTo>
                      <a:pt x="731" y="747"/>
                    </a:lnTo>
                    <a:lnTo>
                      <a:pt x="731" y="0"/>
                    </a:lnTo>
                    <a:lnTo>
                      <a:pt x="6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2" name="Freeform 11"/>
              <p:cNvSpPr>
                <a:spLocks/>
              </p:cNvSpPr>
              <p:nvPr/>
            </p:nvSpPr>
            <p:spPr bwMode="auto">
              <a:xfrm>
                <a:off x="929" y="1460"/>
                <a:ext cx="72" cy="72"/>
              </a:xfrm>
              <a:custGeom>
                <a:avLst/>
                <a:gdLst>
                  <a:gd name="T0" fmla="*/ 0 w 145"/>
                  <a:gd name="T1" fmla="*/ 0 h 145"/>
                  <a:gd name="T2" fmla="*/ 0 w 145"/>
                  <a:gd name="T3" fmla="*/ 0 h 145"/>
                  <a:gd name="T4" fmla="*/ 0 w 145"/>
                  <a:gd name="T5" fmla="*/ 0 h 145"/>
                  <a:gd name="T6" fmla="*/ 0 w 145"/>
                  <a:gd name="T7" fmla="*/ 0 h 145"/>
                  <a:gd name="T8" fmla="*/ 0 w 145"/>
                  <a:gd name="T9" fmla="*/ 0 h 145"/>
                  <a:gd name="T10" fmla="*/ 0 w 145"/>
                  <a:gd name="T11" fmla="*/ 0 h 145"/>
                  <a:gd name="T12" fmla="*/ 0 w 145"/>
                  <a:gd name="T13" fmla="*/ 0 h 145"/>
                  <a:gd name="T14" fmla="*/ 0 w 145"/>
                  <a:gd name="T15" fmla="*/ 0 h 145"/>
                  <a:gd name="T16" fmla="*/ 0 w 145"/>
                  <a:gd name="T17" fmla="*/ 0 h 145"/>
                  <a:gd name="T18" fmla="*/ 0 w 145"/>
                  <a:gd name="T19" fmla="*/ 0 h 145"/>
                  <a:gd name="T20" fmla="*/ 0 w 145"/>
                  <a:gd name="T21" fmla="*/ 0 h 145"/>
                  <a:gd name="T22" fmla="*/ 0 w 145"/>
                  <a:gd name="T23" fmla="*/ 0 h 145"/>
                  <a:gd name="T24" fmla="*/ 0 w 145"/>
                  <a:gd name="T25" fmla="*/ 0 h 145"/>
                  <a:gd name="T26" fmla="*/ 0 w 145"/>
                  <a:gd name="T27" fmla="*/ 0 h 145"/>
                  <a:gd name="T28" fmla="*/ 0 w 145"/>
                  <a:gd name="T29" fmla="*/ 0 h 145"/>
                  <a:gd name="T30" fmla="*/ 0 w 145"/>
                  <a:gd name="T31" fmla="*/ 0 h 145"/>
                  <a:gd name="T32" fmla="*/ 0 w 145"/>
                  <a:gd name="T33" fmla="*/ 0 h 145"/>
                  <a:gd name="T34" fmla="*/ 0 w 145"/>
                  <a:gd name="T35" fmla="*/ 0 h 145"/>
                  <a:gd name="T36" fmla="*/ 0 w 145"/>
                  <a:gd name="T37" fmla="*/ 0 h 145"/>
                  <a:gd name="T38" fmla="*/ 0 w 145"/>
                  <a:gd name="T39" fmla="*/ 0 h 145"/>
                  <a:gd name="T40" fmla="*/ 0 w 145"/>
                  <a:gd name="T41" fmla="*/ 0 h 145"/>
                  <a:gd name="T42" fmla="*/ 0 w 145"/>
                  <a:gd name="T43" fmla="*/ 0 h 145"/>
                  <a:gd name="T44" fmla="*/ 0 w 145"/>
                  <a:gd name="T45" fmla="*/ 0 h 145"/>
                  <a:gd name="T46" fmla="*/ 0 w 145"/>
                  <a:gd name="T47" fmla="*/ 0 h 145"/>
                  <a:gd name="T48" fmla="*/ 0 w 145"/>
                  <a:gd name="T49" fmla="*/ 0 h 145"/>
                  <a:gd name="T50" fmla="*/ 0 w 145"/>
                  <a:gd name="T51" fmla="*/ 0 h 145"/>
                  <a:gd name="T52" fmla="*/ 0 w 145"/>
                  <a:gd name="T53" fmla="*/ 0 h 145"/>
                  <a:gd name="T54" fmla="*/ 0 w 145"/>
                  <a:gd name="T55" fmla="*/ 0 h 145"/>
                  <a:gd name="T56" fmla="*/ 0 w 145"/>
                  <a:gd name="T57" fmla="*/ 0 h 145"/>
                  <a:gd name="T58" fmla="*/ 0 w 145"/>
                  <a:gd name="T59" fmla="*/ 0 h 145"/>
                  <a:gd name="T60" fmla="*/ 0 w 145"/>
                  <a:gd name="T61" fmla="*/ 0 h 145"/>
                  <a:gd name="T62" fmla="*/ 0 w 145"/>
                  <a:gd name="T63" fmla="*/ 0 h 145"/>
                  <a:gd name="T64" fmla="*/ 0 w 145"/>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5"/>
                  <a:gd name="T101" fmla="*/ 145 w 145"/>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5">
                    <a:moveTo>
                      <a:pt x="145" y="73"/>
                    </a:moveTo>
                    <a:lnTo>
                      <a:pt x="144" y="88"/>
                    </a:lnTo>
                    <a:lnTo>
                      <a:pt x="140" y="101"/>
                    </a:lnTo>
                    <a:lnTo>
                      <a:pt x="133" y="113"/>
                    </a:lnTo>
                    <a:lnTo>
                      <a:pt x="124" y="125"/>
                    </a:lnTo>
                    <a:lnTo>
                      <a:pt x="113" y="133"/>
                    </a:lnTo>
                    <a:lnTo>
                      <a:pt x="101" y="139"/>
                    </a:lnTo>
                    <a:lnTo>
                      <a:pt x="87" y="144"/>
                    </a:lnTo>
                    <a:lnTo>
                      <a:pt x="73" y="145"/>
                    </a:lnTo>
                    <a:lnTo>
                      <a:pt x="58" y="144"/>
                    </a:lnTo>
                    <a:lnTo>
                      <a:pt x="44" y="139"/>
                    </a:lnTo>
                    <a:lnTo>
                      <a:pt x="33" y="133"/>
                    </a:lnTo>
                    <a:lnTo>
                      <a:pt x="21" y="125"/>
                    </a:lnTo>
                    <a:lnTo>
                      <a:pt x="13" y="113"/>
                    </a:lnTo>
                    <a:lnTo>
                      <a:pt x="6" y="101"/>
                    </a:lnTo>
                    <a:lnTo>
                      <a:pt x="2" y="88"/>
                    </a:lnTo>
                    <a:lnTo>
                      <a:pt x="0" y="73"/>
                    </a:lnTo>
                    <a:lnTo>
                      <a:pt x="2" y="58"/>
                    </a:lnTo>
                    <a:lnTo>
                      <a:pt x="6" y="44"/>
                    </a:lnTo>
                    <a:lnTo>
                      <a:pt x="13" y="32"/>
                    </a:lnTo>
                    <a:lnTo>
                      <a:pt x="21" y="21"/>
                    </a:lnTo>
                    <a:lnTo>
                      <a:pt x="33" y="13"/>
                    </a:lnTo>
                    <a:lnTo>
                      <a:pt x="44" y="6"/>
                    </a:lnTo>
                    <a:lnTo>
                      <a:pt x="58" y="1"/>
                    </a:lnTo>
                    <a:lnTo>
                      <a:pt x="73" y="0"/>
                    </a:lnTo>
                    <a:lnTo>
                      <a:pt x="87" y="1"/>
                    </a:lnTo>
                    <a:lnTo>
                      <a:pt x="101" y="6"/>
                    </a:lnTo>
                    <a:lnTo>
                      <a:pt x="113" y="13"/>
                    </a:lnTo>
                    <a:lnTo>
                      <a:pt x="124" y="21"/>
                    </a:lnTo>
                    <a:lnTo>
                      <a:pt x="133" y="32"/>
                    </a:lnTo>
                    <a:lnTo>
                      <a:pt x="140" y="44"/>
                    </a:lnTo>
                    <a:lnTo>
                      <a:pt x="144" y="58"/>
                    </a:lnTo>
                    <a:lnTo>
                      <a:pt x="145" y="73"/>
                    </a:lnTo>
                    <a:close/>
                  </a:path>
                </a:pathLst>
              </a:custGeom>
              <a:solidFill>
                <a:srgbClr val="B2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3" name="Rectangle 12"/>
              <p:cNvSpPr>
                <a:spLocks noChangeArrowheads="1"/>
              </p:cNvSpPr>
              <p:nvPr/>
            </p:nvSpPr>
            <p:spPr bwMode="auto">
              <a:xfrm>
                <a:off x="1033" y="1561"/>
                <a:ext cx="318" cy="326"/>
              </a:xfrm>
              <a:prstGeom prst="rect">
                <a:avLst/>
              </a:prstGeom>
              <a:solidFill>
                <a:srgbClr val="BFD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4" name="Rectangle 13"/>
              <p:cNvSpPr>
                <a:spLocks noChangeArrowheads="1"/>
              </p:cNvSpPr>
              <p:nvPr/>
            </p:nvSpPr>
            <p:spPr bwMode="auto">
              <a:xfrm>
                <a:off x="1057" y="1791"/>
                <a:ext cx="271"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5" name="Rectangle 14"/>
              <p:cNvSpPr>
                <a:spLocks noChangeArrowheads="1"/>
              </p:cNvSpPr>
              <p:nvPr/>
            </p:nvSpPr>
            <p:spPr bwMode="auto">
              <a:xfrm>
                <a:off x="1057" y="1722"/>
                <a:ext cx="271"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6" name="Rectangle 15"/>
              <p:cNvSpPr>
                <a:spLocks noChangeArrowheads="1"/>
              </p:cNvSpPr>
              <p:nvPr/>
            </p:nvSpPr>
            <p:spPr bwMode="auto">
              <a:xfrm>
                <a:off x="1057" y="1652"/>
                <a:ext cx="271"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7" name="Freeform 16"/>
              <p:cNvSpPr>
                <a:spLocks/>
              </p:cNvSpPr>
              <p:nvPr/>
            </p:nvSpPr>
            <p:spPr bwMode="auto">
              <a:xfrm>
                <a:off x="1216" y="1619"/>
                <a:ext cx="87" cy="33"/>
              </a:xfrm>
              <a:custGeom>
                <a:avLst/>
                <a:gdLst>
                  <a:gd name="T0" fmla="*/ 1 w 174"/>
                  <a:gd name="T1" fmla="*/ 1 h 66"/>
                  <a:gd name="T2" fmla="*/ 1 w 174"/>
                  <a:gd name="T3" fmla="*/ 1 h 66"/>
                  <a:gd name="T4" fmla="*/ 1 w 174"/>
                  <a:gd name="T5" fmla="*/ 1 h 66"/>
                  <a:gd name="T6" fmla="*/ 0 w 174"/>
                  <a:gd name="T7" fmla="*/ 1 h 66"/>
                  <a:gd name="T8" fmla="*/ 1 w 174"/>
                  <a:gd name="T9" fmla="*/ 1 h 66"/>
                  <a:gd name="T10" fmla="*/ 1 w 174"/>
                  <a:gd name="T11" fmla="*/ 0 h 66"/>
                  <a:gd name="T12" fmla="*/ 1 w 174"/>
                  <a:gd name="T13" fmla="*/ 1 h 66"/>
                  <a:gd name="T14" fmla="*/ 1 w 174"/>
                  <a:gd name="T15" fmla="*/ 1 h 66"/>
                  <a:gd name="T16" fmla="*/ 1 w 174"/>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66"/>
                  <a:gd name="T29" fmla="*/ 174 w 174"/>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66">
                    <a:moveTo>
                      <a:pt x="150" y="66"/>
                    </a:moveTo>
                    <a:lnTo>
                      <a:pt x="151" y="30"/>
                    </a:lnTo>
                    <a:lnTo>
                      <a:pt x="59" y="66"/>
                    </a:lnTo>
                    <a:lnTo>
                      <a:pt x="0" y="66"/>
                    </a:lnTo>
                    <a:lnTo>
                      <a:pt x="159" y="6"/>
                    </a:lnTo>
                    <a:lnTo>
                      <a:pt x="174" y="0"/>
                    </a:lnTo>
                    <a:lnTo>
                      <a:pt x="173" y="16"/>
                    </a:lnTo>
                    <a:lnTo>
                      <a:pt x="170" y="66"/>
                    </a:lnTo>
                    <a:lnTo>
                      <a:pt x="150" y="66"/>
                    </a:lnTo>
                    <a:close/>
                  </a:path>
                </a:pathLst>
              </a:custGeom>
              <a:solidFill>
                <a:srgbClr val="8CA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8" name="Freeform 17"/>
              <p:cNvSpPr>
                <a:spLocks noEditPoints="1"/>
              </p:cNvSpPr>
              <p:nvPr/>
            </p:nvSpPr>
            <p:spPr bwMode="auto">
              <a:xfrm>
                <a:off x="1090" y="1660"/>
                <a:ext cx="211" cy="204"/>
              </a:xfrm>
              <a:custGeom>
                <a:avLst/>
                <a:gdLst>
                  <a:gd name="T0" fmla="*/ 1 w 420"/>
                  <a:gd name="T1" fmla="*/ 0 h 409"/>
                  <a:gd name="T2" fmla="*/ 1 w 420"/>
                  <a:gd name="T3" fmla="*/ 0 h 409"/>
                  <a:gd name="T4" fmla="*/ 1 w 420"/>
                  <a:gd name="T5" fmla="*/ 0 h 409"/>
                  <a:gd name="T6" fmla="*/ 1 w 420"/>
                  <a:gd name="T7" fmla="*/ 0 h 409"/>
                  <a:gd name="T8" fmla="*/ 1 w 420"/>
                  <a:gd name="T9" fmla="*/ 0 h 409"/>
                  <a:gd name="T10" fmla="*/ 1 w 420"/>
                  <a:gd name="T11" fmla="*/ 0 h 409"/>
                  <a:gd name="T12" fmla="*/ 1 w 420"/>
                  <a:gd name="T13" fmla="*/ 0 h 409"/>
                  <a:gd name="T14" fmla="*/ 1 w 420"/>
                  <a:gd name="T15" fmla="*/ 0 h 409"/>
                  <a:gd name="T16" fmla="*/ 1 w 420"/>
                  <a:gd name="T17" fmla="*/ 0 h 409"/>
                  <a:gd name="T18" fmla="*/ 1 w 420"/>
                  <a:gd name="T19" fmla="*/ 0 h 409"/>
                  <a:gd name="T20" fmla="*/ 1 w 420"/>
                  <a:gd name="T21" fmla="*/ 0 h 409"/>
                  <a:gd name="T22" fmla="*/ 1 w 420"/>
                  <a:gd name="T23" fmla="*/ 0 h 409"/>
                  <a:gd name="T24" fmla="*/ 1 w 420"/>
                  <a:gd name="T25" fmla="*/ 0 h 409"/>
                  <a:gd name="T26" fmla="*/ 1 w 420"/>
                  <a:gd name="T27" fmla="*/ 0 h 409"/>
                  <a:gd name="T28" fmla="*/ 1 w 420"/>
                  <a:gd name="T29" fmla="*/ 0 h 409"/>
                  <a:gd name="T30" fmla="*/ 1 w 420"/>
                  <a:gd name="T31" fmla="*/ 0 h 409"/>
                  <a:gd name="T32" fmla="*/ 1 w 420"/>
                  <a:gd name="T33" fmla="*/ 0 h 409"/>
                  <a:gd name="T34" fmla="*/ 1 w 420"/>
                  <a:gd name="T35" fmla="*/ 0 h 409"/>
                  <a:gd name="T36" fmla="*/ 1 w 420"/>
                  <a:gd name="T37" fmla="*/ 0 h 409"/>
                  <a:gd name="T38" fmla="*/ 1 w 420"/>
                  <a:gd name="T39" fmla="*/ 0 h 409"/>
                  <a:gd name="T40" fmla="*/ 1 w 420"/>
                  <a:gd name="T41" fmla="*/ 0 h 409"/>
                  <a:gd name="T42" fmla="*/ 1 w 420"/>
                  <a:gd name="T43" fmla="*/ 0 h 409"/>
                  <a:gd name="T44" fmla="*/ 1 w 420"/>
                  <a:gd name="T45" fmla="*/ 0 h 409"/>
                  <a:gd name="T46" fmla="*/ 1 w 420"/>
                  <a:gd name="T47" fmla="*/ 0 h 409"/>
                  <a:gd name="T48" fmla="*/ 1 w 420"/>
                  <a:gd name="T49" fmla="*/ 0 h 409"/>
                  <a:gd name="T50" fmla="*/ 1 w 420"/>
                  <a:gd name="T51" fmla="*/ 0 h 409"/>
                  <a:gd name="T52" fmla="*/ 1 w 420"/>
                  <a:gd name="T53" fmla="*/ 0 h 409"/>
                  <a:gd name="T54" fmla="*/ 1 w 420"/>
                  <a:gd name="T55" fmla="*/ 0 h 409"/>
                  <a:gd name="T56" fmla="*/ 1 w 420"/>
                  <a:gd name="T57" fmla="*/ 0 h 409"/>
                  <a:gd name="T58" fmla="*/ 1 w 420"/>
                  <a:gd name="T59" fmla="*/ 0 h 409"/>
                  <a:gd name="T60" fmla="*/ 1 w 420"/>
                  <a:gd name="T61" fmla="*/ 0 h 409"/>
                  <a:gd name="T62" fmla="*/ 1 w 420"/>
                  <a:gd name="T63" fmla="*/ 0 h 409"/>
                  <a:gd name="T64" fmla="*/ 1 w 420"/>
                  <a:gd name="T65" fmla="*/ 0 h 409"/>
                  <a:gd name="T66" fmla="*/ 1 w 420"/>
                  <a:gd name="T67" fmla="*/ 0 h 409"/>
                  <a:gd name="T68" fmla="*/ 1 w 420"/>
                  <a:gd name="T69" fmla="*/ 0 h 409"/>
                  <a:gd name="T70" fmla="*/ 1 w 420"/>
                  <a:gd name="T71" fmla="*/ 0 h 409"/>
                  <a:gd name="T72" fmla="*/ 1 w 420"/>
                  <a:gd name="T73" fmla="*/ 0 h 409"/>
                  <a:gd name="T74" fmla="*/ 1 w 420"/>
                  <a:gd name="T75" fmla="*/ 0 h 409"/>
                  <a:gd name="T76" fmla="*/ 1 w 420"/>
                  <a:gd name="T77" fmla="*/ 0 h 409"/>
                  <a:gd name="T78" fmla="*/ 1 w 420"/>
                  <a:gd name="T79" fmla="*/ 0 h 409"/>
                  <a:gd name="T80" fmla="*/ 1 w 420"/>
                  <a:gd name="T81" fmla="*/ 0 h 409"/>
                  <a:gd name="T82" fmla="*/ 1 w 420"/>
                  <a:gd name="T83" fmla="*/ 0 h 409"/>
                  <a:gd name="T84" fmla="*/ 1 w 420"/>
                  <a:gd name="T85" fmla="*/ 0 h 409"/>
                  <a:gd name="T86" fmla="*/ 1 w 420"/>
                  <a:gd name="T87" fmla="*/ 0 h 409"/>
                  <a:gd name="T88" fmla="*/ 1 w 420"/>
                  <a:gd name="T89" fmla="*/ 0 h 409"/>
                  <a:gd name="T90" fmla="*/ 1 w 420"/>
                  <a:gd name="T91" fmla="*/ 0 h 409"/>
                  <a:gd name="T92" fmla="*/ 1 w 420"/>
                  <a:gd name="T93" fmla="*/ 0 h 409"/>
                  <a:gd name="T94" fmla="*/ 1 w 420"/>
                  <a:gd name="T95" fmla="*/ 0 h 409"/>
                  <a:gd name="T96" fmla="*/ 1 w 420"/>
                  <a:gd name="T97" fmla="*/ 0 h 409"/>
                  <a:gd name="T98" fmla="*/ 1 w 420"/>
                  <a:gd name="T99" fmla="*/ 0 h 409"/>
                  <a:gd name="T100" fmla="*/ 1 w 420"/>
                  <a:gd name="T101" fmla="*/ 0 h 409"/>
                  <a:gd name="T102" fmla="*/ 1 w 420"/>
                  <a:gd name="T103" fmla="*/ 0 h 40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20"/>
                  <a:gd name="T157" fmla="*/ 0 h 409"/>
                  <a:gd name="T158" fmla="*/ 420 w 420"/>
                  <a:gd name="T159" fmla="*/ 409 h 40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20" h="409">
                    <a:moveTo>
                      <a:pt x="0" y="398"/>
                    </a:moveTo>
                    <a:lnTo>
                      <a:pt x="6" y="390"/>
                    </a:lnTo>
                    <a:lnTo>
                      <a:pt x="14" y="379"/>
                    </a:lnTo>
                    <a:lnTo>
                      <a:pt x="24" y="365"/>
                    </a:lnTo>
                    <a:lnTo>
                      <a:pt x="36" y="350"/>
                    </a:lnTo>
                    <a:lnTo>
                      <a:pt x="48" y="333"/>
                    </a:lnTo>
                    <a:lnTo>
                      <a:pt x="61" y="314"/>
                    </a:lnTo>
                    <a:lnTo>
                      <a:pt x="74" y="296"/>
                    </a:lnTo>
                    <a:lnTo>
                      <a:pt x="85" y="279"/>
                    </a:lnTo>
                    <a:lnTo>
                      <a:pt x="111" y="279"/>
                    </a:lnTo>
                    <a:lnTo>
                      <a:pt x="107" y="284"/>
                    </a:lnTo>
                    <a:lnTo>
                      <a:pt x="102" y="291"/>
                    </a:lnTo>
                    <a:lnTo>
                      <a:pt x="98" y="297"/>
                    </a:lnTo>
                    <a:lnTo>
                      <a:pt x="93" y="304"/>
                    </a:lnTo>
                    <a:lnTo>
                      <a:pt x="90" y="310"/>
                    </a:lnTo>
                    <a:lnTo>
                      <a:pt x="85" y="317"/>
                    </a:lnTo>
                    <a:lnTo>
                      <a:pt x="81" y="323"/>
                    </a:lnTo>
                    <a:lnTo>
                      <a:pt x="76" y="330"/>
                    </a:lnTo>
                    <a:lnTo>
                      <a:pt x="70" y="338"/>
                    </a:lnTo>
                    <a:lnTo>
                      <a:pt x="64" y="346"/>
                    </a:lnTo>
                    <a:lnTo>
                      <a:pt x="60" y="355"/>
                    </a:lnTo>
                    <a:lnTo>
                      <a:pt x="55" y="361"/>
                    </a:lnTo>
                    <a:lnTo>
                      <a:pt x="50" y="370"/>
                    </a:lnTo>
                    <a:lnTo>
                      <a:pt x="45" y="376"/>
                    </a:lnTo>
                    <a:lnTo>
                      <a:pt x="41" y="383"/>
                    </a:lnTo>
                    <a:lnTo>
                      <a:pt x="37" y="389"/>
                    </a:lnTo>
                    <a:lnTo>
                      <a:pt x="32" y="395"/>
                    </a:lnTo>
                    <a:lnTo>
                      <a:pt x="29" y="401"/>
                    </a:lnTo>
                    <a:lnTo>
                      <a:pt x="26" y="405"/>
                    </a:lnTo>
                    <a:lnTo>
                      <a:pt x="24" y="409"/>
                    </a:lnTo>
                    <a:lnTo>
                      <a:pt x="0" y="398"/>
                    </a:lnTo>
                    <a:close/>
                    <a:moveTo>
                      <a:pt x="96" y="262"/>
                    </a:moveTo>
                    <a:lnTo>
                      <a:pt x="106" y="247"/>
                    </a:lnTo>
                    <a:lnTo>
                      <a:pt x="114" y="236"/>
                    </a:lnTo>
                    <a:lnTo>
                      <a:pt x="121" y="227"/>
                    </a:lnTo>
                    <a:lnTo>
                      <a:pt x="124" y="221"/>
                    </a:lnTo>
                    <a:lnTo>
                      <a:pt x="127" y="219"/>
                    </a:lnTo>
                    <a:lnTo>
                      <a:pt x="130" y="218"/>
                    </a:lnTo>
                    <a:lnTo>
                      <a:pt x="132" y="228"/>
                    </a:lnTo>
                    <a:lnTo>
                      <a:pt x="130" y="218"/>
                    </a:lnTo>
                    <a:lnTo>
                      <a:pt x="135" y="216"/>
                    </a:lnTo>
                    <a:lnTo>
                      <a:pt x="140" y="215"/>
                    </a:lnTo>
                    <a:lnTo>
                      <a:pt x="149" y="213"/>
                    </a:lnTo>
                    <a:lnTo>
                      <a:pt x="157" y="211"/>
                    </a:lnTo>
                    <a:lnTo>
                      <a:pt x="167" y="208"/>
                    </a:lnTo>
                    <a:lnTo>
                      <a:pt x="177" y="206"/>
                    </a:lnTo>
                    <a:lnTo>
                      <a:pt x="189" y="203"/>
                    </a:lnTo>
                    <a:lnTo>
                      <a:pt x="200" y="200"/>
                    </a:lnTo>
                    <a:lnTo>
                      <a:pt x="206" y="199"/>
                    </a:lnTo>
                    <a:lnTo>
                      <a:pt x="211" y="197"/>
                    </a:lnTo>
                    <a:lnTo>
                      <a:pt x="216" y="196"/>
                    </a:lnTo>
                    <a:lnTo>
                      <a:pt x="221" y="194"/>
                    </a:lnTo>
                    <a:lnTo>
                      <a:pt x="226" y="193"/>
                    </a:lnTo>
                    <a:lnTo>
                      <a:pt x="231" y="192"/>
                    </a:lnTo>
                    <a:lnTo>
                      <a:pt x="235" y="191"/>
                    </a:lnTo>
                    <a:lnTo>
                      <a:pt x="240" y="190"/>
                    </a:lnTo>
                    <a:lnTo>
                      <a:pt x="244" y="189"/>
                    </a:lnTo>
                    <a:lnTo>
                      <a:pt x="248" y="188"/>
                    </a:lnTo>
                    <a:lnTo>
                      <a:pt x="250" y="188"/>
                    </a:lnTo>
                    <a:lnTo>
                      <a:pt x="252" y="186"/>
                    </a:lnTo>
                    <a:lnTo>
                      <a:pt x="253" y="186"/>
                    </a:lnTo>
                    <a:lnTo>
                      <a:pt x="287" y="139"/>
                    </a:lnTo>
                    <a:lnTo>
                      <a:pt x="312" y="139"/>
                    </a:lnTo>
                    <a:lnTo>
                      <a:pt x="268" y="201"/>
                    </a:lnTo>
                    <a:lnTo>
                      <a:pt x="266" y="205"/>
                    </a:lnTo>
                    <a:lnTo>
                      <a:pt x="263" y="206"/>
                    </a:lnTo>
                    <a:lnTo>
                      <a:pt x="258" y="207"/>
                    </a:lnTo>
                    <a:lnTo>
                      <a:pt x="246" y="209"/>
                    </a:lnTo>
                    <a:lnTo>
                      <a:pt x="230" y="214"/>
                    </a:lnTo>
                    <a:lnTo>
                      <a:pt x="210" y="219"/>
                    </a:lnTo>
                    <a:lnTo>
                      <a:pt x="189" y="224"/>
                    </a:lnTo>
                    <a:lnTo>
                      <a:pt x="168" y="229"/>
                    </a:lnTo>
                    <a:lnTo>
                      <a:pt x="151" y="232"/>
                    </a:lnTo>
                    <a:lnTo>
                      <a:pt x="138" y="236"/>
                    </a:lnTo>
                    <a:lnTo>
                      <a:pt x="135" y="241"/>
                    </a:lnTo>
                    <a:lnTo>
                      <a:pt x="131" y="247"/>
                    </a:lnTo>
                    <a:lnTo>
                      <a:pt x="127" y="254"/>
                    </a:lnTo>
                    <a:lnTo>
                      <a:pt x="121" y="262"/>
                    </a:lnTo>
                    <a:lnTo>
                      <a:pt x="96" y="262"/>
                    </a:lnTo>
                    <a:close/>
                    <a:moveTo>
                      <a:pt x="263" y="206"/>
                    </a:moveTo>
                    <a:lnTo>
                      <a:pt x="260" y="196"/>
                    </a:lnTo>
                    <a:lnTo>
                      <a:pt x="263" y="206"/>
                    </a:lnTo>
                    <a:close/>
                    <a:moveTo>
                      <a:pt x="298" y="123"/>
                    </a:moveTo>
                    <a:lnTo>
                      <a:pt x="343" y="59"/>
                    </a:lnTo>
                    <a:lnTo>
                      <a:pt x="349" y="51"/>
                    </a:lnTo>
                    <a:lnTo>
                      <a:pt x="357" y="56"/>
                    </a:lnTo>
                    <a:lnTo>
                      <a:pt x="396" y="85"/>
                    </a:lnTo>
                    <a:lnTo>
                      <a:pt x="401" y="0"/>
                    </a:lnTo>
                    <a:lnTo>
                      <a:pt x="420" y="0"/>
                    </a:lnTo>
                    <a:lnTo>
                      <a:pt x="417" y="106"/>
                    </a:lnTo>
                    <a:lnTo>
                      <a:pt x="406" y="105"/>
                    </a:lnTo>
                    <a:lnTo>
                      <a:pt x="400" y="113"/>
                    </a:lnTo>
                    <a:lnTo>
                      <a:pt x="354" y="79"/>
                    </a:lnTo>
                    <a:lnTo>
                      <a:pt x="324" y="123"/>
                    </a:lnTo>
                    <a:lnTo>
                      <a:pt x="298" y="123"/>
                    </a:lnTo>
                    <a:close/>
                    <a:moveTo>
                      <a:pt x="351" y="66"/>
                    </a:moveTo>
                    <a:lnTo>
                      <a:pt x="351" y="66"/>
                    </a:lnTo>
                    <a:lnTo>
                      <a:pt x="343" y="59"/>
                    </a:lnTo>
                    <a:lnTo>
                      <a:pt x="351" y="66"/>
                    </a:lnTo>
                    <a:close/>
                  </a:path>
                </a:pathLst>
              </a:custGeom>
              <a:solidFill>
                <a:srgbClr val="8CA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9" name="Freeform 18"/>
              <p:cNvSpPr>
                <a:spLocks/>
              </p:cNvSpPr>
              <p:nvPr/>
            </p:nvSpPr>
            <p:spPr bwMode="auto">
              <a:xfrm>
                <a:off x="1133" y="1791"/>
                <a:ext cx="18" cy="8"/>
              </a:xfrm>
              <a:custGeom>
                <a:avLst/>
                <a:gdLst>
                  <a:gd name="T0" fmla="*/ 0 w 36"/>
                  <a:gd name="T1" fmla="*/ 0 h 17"/>
                  <a:gd name="T2" fmla="*/ 1 w 36"/>
                  <a:gd name="T3" fmla="*/ 0 h 17"/>
                  <a:gd name="T4" fmla="*/ 1 w 36"/>
                  <a:gd name="T5" fmla="*/ 0 h 17"/>
                  <a:gd name="T6" fmla="*/ 1 w 36"/>
                  <a:gd name="T7" fmla="*/ 0 h 17"/>
                  <a:gd name="T8" fmla="*/ 1 w 36"/>
                  <a:gd name="T9" fmla="*/ 0 h 17"/>
                  <a:gd name="T10" fmla="*/ 1 w 36"/>
                  <a:gd name="T11" fmla="*/ 0 h 17"/>
                  <a:gd name="T12" fmla="*/ 1 w 36"/>
                  <a:gd name="T13" fmla="*/ 0 h 17"/>
                  <a:gd name="T14" fmla="*/ 1 w 36"/>
                  <a:gd name="T15" fmla="*/ 0 h 17"/>
                  <a:gd name="T16" fmla="*/ 1 w 36"/>
                  <a:gd name="T17" fmla="*/ 0 h 17"/>
                  <a:gd name="T18" fmla="*/ 1 w 36"/>
                  <a:gd name="T19" fmla="*/ 0 h 17"/>
                  <a:gd name="T20" fmla="*/ 0 w 36"/>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7"/>
                  <a:gd name="T35" fmla="*/ 36 w 36"/>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7">
                    <a:moveTo>
                      <a:pt x="0" y="17"/>
                    </a:moveTo>
                    <a:lnTo>
                      <a:pt x="3" y="12"/>
                    </a:lnTo>
                    <a:lnTo>
                      <a:pt x="6" y="8"/>
                    </a:lnTo>
                    <a:lnTo>
                      <a:pt x="8" y="5"/>
                    </a:lnTo>
                    <a:lnTo>
                      <a:pt x="11" y="0"/>
                    </a:lnTo>
                    <a:lnTo>
                      <a:pt x="36" y="0"/>
                    </a:lnTo>
                    <a:lnTo>
                      <a:pt x="34" y="5"/>
                    </a:lnTo>
                    <a:lnTo>
                      <a:pt x="31" y="8"/>
                    </a:lnTo>
                    <a:lnTo>
                      <a:pt x="28" y="12"/>
                    </a:lnTo>
                    <a:lnTo>
                      <a:pt x="26" y="17"/>
                    </a:lnTo>
                    <a:lnTo>
                      <a:pt x="0" y="17"/>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0" name="Freeform 19"/>
              <p:cNvSpPr>
                <a:spLocks/>
              </p:cNvSpPr>
              <p:nvPr/>
            </p:nvSpPr>
            <p:spPr bwMode="auto">
              <a:xfrm>
                <a:off x="1234" y="1722"/>
                <a:ext cx="18" cy="8"/>
              </a:xfrm>
              <a:custGeom>
                <a:avLst/>
                <a:gdLst>
                  <a:gd name="T0" fmla="*/ 0 w 37"/>
                  <a:gd name="T1" fmla="*/ 1 h 16"/>
                  <a:gd name="T2" fmla="*/ 0 w 37"/>
                  <a:gd name="T3" fmla="*/ 0 h 16"/>
                  <a:gd name="T4" fmla="*/ 0 w 37"/>
                  <a:gd name="T5" fmla="*/ 0 h 16"/>
                  <a:gd name="T6" fmla="*/ 0 w 37"/>
                  <a:gd name="T7" fmla="*/ 1 h 16"/>
                  <a:gd name="T8" fmla="*/ 0 w 37"/>
                  <a:gd name="T9" fmla="*/ 1 h 16"/>
                  <a:gd name="T10" fmla="*/ 0 60000 65536"/>
                  <a:gd name="T11" fmla="*/ 0 60000 65536"/>
                  <a:gd name="T12" fmla="*/ 0 60000 65536"/>
                  <a:gd name="T13" fmla="*/ 0 60000 65536"/>
                  <a:gd name="T14" fmla="*/ 0 60000 65536"/>
                  <a:gd name="T15" fmla="*/ 0 w 37"/>
                  <a:gd name="T16" fmla="*/ 0 h 16"/>
                  <a:gd name="T17" fmla="*/ 37 w 37"/>
                  <a:gd name="T18" fmla="*/ 16 h 16"/>
                </a:gdLst>
                <a:ahLst/>
                <a:cxnLst>
                  <a:cxn ang="T10">
                    <a:pos x="T0" y="T1"/>
                  </a:cxn>
                  <a:cxn ang="T11">
                    <a:pos x="T2" y="T3"/>
                  </a:cxn>
                  <a:cxn ang="T12">
                    <a:pos x="T4" y="T5"/>
                  </a:cxn>
                  <a:cxn ang="T13">
                    <a:pos x="T6" y="T7"/>
                  </a:cxn>
                  <a:cxn ang="T14">
                    <a:pos x="T8" y="T9"/>
                  </a:cxn>
                </a:cxnLst>
                <a:rect l="T15" t="T16" r="T17" b="T18"/>
                <a:pathLst>
                  <a:path w="37" h="16">
                    <a:moveTo>
                      <a:pt x="0" y="16"/>
                    </a:moveTo>
                    <a:lnTo>
                      <a:pt x="11" y="0"/>
                    </a:lnTo>
                    <a:lnTo>
                      <a:pt x="37" y="0"/>
                    </a:lnTo>
                    <a:lnTo>
                      <a:pt x="25" y="16"/>
                    </a:lnTo>
                    <a:lnTo>
                      <a:pt x="0" y="1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1" name="Freeform 20"/>
              <p:cNvSpPr>
                <a:spLocks/>
              </p:cNvSpPr>
              <p:nvPr/>
            </p:nvSpPr>
            <p:spPr bwMode="auto">
              <a:xfrm>
                <a:off x="1290" y="1712"/>
                <a:ext cx="9" cy="10"/>
              </a:xfrm>
              <a:custGeom>
                <a:avLst/>
                <a:gdLst>
                  <a:gd name="T0" fmla="*/ 1 w 17"/>
                  <a:gd name="T1" fmla="*/ 1 h 18"/>
                  <a:gd name="T2" fmla="*/ 0 w 17"/>
                  <a:gd name="T3" fmla="*/ 1 h 18"/>
                  <a:gd name="T4" fmla="*/ 1 w 17"/>
                  <a:gd name="T5" fmla="*/ 0 h 18"/>
                  <a:gd name="T6" fmla="*/ 1 w 17"/>
                  <a:gd name="T7" fmla="*/ 1 h 18"/>
                  <a:gd name="T8" fmla="*/ 1 w 17"/>
                  <a:gd name="T9" fmla="*/ 1 h 18"/>
                  <a:gd name="T10" fmla="*/ 1 w 17"/>
                  <a:gd name="T11" fmla="*/ 1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5" y="18"/>
                    </a:moveTo>
                    <a:lnTo>
                      <a:pt x="0" y="8"/>
                    </a:lnTo>
                    <a:lnTo>
                      <a:pt x="6" y="0"/>
                    </a:lnTo>
                    <a:lnTo>
                      <a:pt x="17" y="1"/>
                    </a:lnTo>
                    <a:lnTo>
                      <a:pt x="16" y="18"/>
                    </a:lnTo>
                    <a:lnTo>
                      <a:pt x="15" y="18"/>
                    </a:lnTo>
                    <a:close/>
                  </a:path>
                </a:pathLst>
              </a:custGeom>
              <a:solidFill>
                <a:srgbClr val="99B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2" name="Freeform 21"/>
              <p:cNvSpPr>
                <a:spLocks/>
              </p:cNvSpPr>
              <p:nvPr/>
            </p:nvSpPr>
            <p:spPr bwMode="auto">
              <a:xfrm>
                <a:off x="1291" y="1652"/>
                <a:ext cx="10" cy="8"/>
              </a:xfrm>
              <a:custGeom>
                <a:avLst/>
                <a:gdLst>
                  <a:gd name="T0" fmla="*/ 0 w 20"/>
                  <a:gd name="T1" fmla="*/ 1 h 16"/>
                  <a:gd name="T2" fmla="*/ 0 w 20"/>
                  <a:gd name="T3" fmla="*/ 0 h 16"/>
                  <a:gd name="T4" fmla="*/ 1 w 20"/>
                  <a:gd name="T5" fmla="*/ 0 h 16"/>
                  <a:gd name="T6" fmla="*/ 1 w 20"/>
                  <a:gd name="T7" fmla="*/ 1 h 16"/>
                  <a:gd name="T8" fmla="*/ 0 w 20"/>
                  <a:gd name="T9" fmla="*/ 1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0" y="16"/>
                    </a:moveTo>
                    <a:lnTo>
                      <a:pt x="0" y="0"/>
                    </a:lnTo>
                    <a:lnTo>
                      <a:pt x="20" y="0"/>
                    </a:lnTo>
                    <a:lnTo>
                      <a:pt x="19" y="16"/>
                    </a:lnTo>
                    <a:lnTo>
                      <a:pt x="0" y="1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3" name="Freeform 22"/>
              <p:cNvSpPr>
                <a:spLocks/>
              </p:cNvSpPr>
              <p:nvPr/>
            </p:nvSpPr>
            <p:spPr bwMode="auto">
              <a:xfrm>
                <a:off x="1057" y="1620"/>
                <a:ext cx="232" cy="245"/>
              </a:xfrm>
              <a:custGeom>
                <a:avLst/>
                <a:gdLst>
                  <a:gd name="T0" fmla="*/ 1 w 464"/>
                  <a:gd name="T1" fmla="*/ 1 h 490"/>
                  <a:gd name="T2" fmla="*/ 1 w 464"/>
                  <a:gd name="T3" fmla="*/ 0 h 490"/>
                  <a:gd name="T4" fmla="*/ 1 w 464"/>
                  <a:gd name="T5" fmla="*/ 1 h 490"/>
                  <a:gd name="T6" fmla="*/ 1 w 464"/>
                  <a:gd name="T7" fmla="*/ 1 h 490"/>
                  <a:gd name="T8" fmla="*/ 1 w 464"/>
                  <a:gd name="T9" fmla="*/ 1 h 490"/>
                  <a:gd name="T10" fmla="*/ 1 w 464"/>
                  <a:gd name="T11" fmla="*/ 1 h 490"/>
                  <a:gd name="T12" fmla="*/ 1 w 464"/>
                  <a:gd name="T13" fmla="*/ 1 h 490"/>
                  <a:gd name="T14" fmla="*/ 1 w 464"/>
                  <a:gd name="T15" fmla="*/ 1 h 490"/>
                  <a:gd name="T16" fmla="*/ 1 w 464"/>
                  <a:gd name="T17" fmla="*/ 1 h 490"/>
                  <a:gd name="T18" fmla="*/ 1 w 464"/>
                  <a:gd name="T19" fmla="*/ 1 h 490"/>
                  <a:gd name="T20" fmla="*/ 1 w 464"/>
                  <a:gd name="T21" fmla="*/ 1 h 490"/>
                  <a:gd name="T22" fmla="*/ 1 w 464"/>
                  <a:gd name="T23" fmla="*/ 1 h 490"/>
                  <a:gd name="T24" fmla="*/ 1 w 464"/>
                  <a:gd name="T25" fmla="*/ 1 h 490"/>
                  <a:gd name="T26" fmla="*/ 1 w 464"/>
                  <a:gd name="T27" fmla="*/ 1 h 490"/>
                  <a:gd name="T28" fmla="*/ 1 w 464"/>
                  <a:gd name="T29" fmla="*/ 1 h 490"/>
                  <a:gd name="T30" fmla="*/ 1 w 464"/>
                  <a:gd name="T31" fmla="*/ 1 h 490"/>
                  <a:gd name="T32" fmla="*/ 1 w 464"/>
                  <a:gd name="T33" fmla="*/ 1 h 490"/>
                  <a:gd name="T34" fmla="*/ 1 w 464"/>
                  <a:gd name="T35" fmla="*/ 1 h 490"/>
                  <a:gd name="T36" fmla="*/ 1 w 464"/>
                  <a:gd name="T37" fmla="*/ 1 h 490"/>
                  <a:gd name="T38" fmla="*/ 1 w 464"/>
                  <a:gd name="T39" fmla="*/ 1 h 490"/>
                  <a:gd name="T40" fmla="*/ 0 w 464"/>
                  <a:gd name="T41" fmla="*/ 1 h 490"/>
                  <a:gd name="T42" fmla="*/ 0 w 464"/>
                  <a:gd name="T43" fmla="*/ 1 h 490"/>
                  <a:gd name="T44" fmla="*/ 1 w 464"/>
                  <a:gd name="T45" fmla="*/ 1 h 490"/>
                  <a:gd name="T46" fmla="*/ 1 w 464"/>
                  <a:gd name="T47" fmla="*/ 1 h 490"/>
                  <a:gd name="T48" fmla="*/ 1 w 464"/>
                  <a:gd name="T49" fmla="*/ 1 h 490"/>
                  <a:gd name="T50" fmla="*/ 1 w 464"/>
                  <a:gd name="T51" fmla="*/ 1 h 490"/>
                  <a:gd name="T52" fmla="*/ 1 w 464"/>
                  <a:gd name="T53" fmla="*/ 1 h 490"/>
                  <a:gd name="T54" fmla="*/ 1 w 464"/>
                  <a:gd name="T55" fmla="*/ 1 h 490"/>
                  <a:gd name="T56" fmla="*/ 1 w 464"/>
                  <a:gd name="T57" fmla="*/ 1 h 490"/>
                  <a:gd name="T58" fmla="*/ 1 w 464"/>
                  <a:gd name="T59" fmla="*/ 1 h 490"/>
                  <a:gd name="T60" fmla="*/ 1 w 464"/>
                  <a:gd name="T61" fmla="*/ 1 h 490"/>
                  <a:gd name="T62" fmla="*/ 1 w 464"/>
                  <a:gd name="T63" fmla="*/ 1 h 490"/>
                  <a:gd name="T64" fmla="*/ 1 w 464"/>
                  <a:gd name="T65" fmla="*/ 1 h 490"/>
                  <a:gd name="T66" fmla="*/ 1 w 464"/>
                  <a:gd name="T67" fmla="*/ 1 h 490"/>
                  <a:gd name="T68" fmla="*/ 1 w 464"/>
                  <a:gd name="T69" fmla="*/ 1 h 490"/>
                  <a:gd name="T70" fmla="*/ 1 w 464"/>
                  <a:gd name="T71" fmla="*/ 1 h 490"/>
                  <a:gd name="T72" fmla="*/ 1 w 464"/>
                  <a:gd name="T73" fmla="*/ 1 h 490"/>
                  <a:gd name="T74" fmla="*/ 1 w 464"/>
                  <a:gd name="T75" fmla="*/ 1 h 490"/>
                  <a:gd name="T76" fmla="*/ 1 w 464"/>
                  <a:gd name="T77" fmla="*/ 1 h 490"/>
                  <a:gd name="T78" fmla="*/ 1 w 464"/>
                  <a:gd name="T79" fmla="*/ 1 h 490"/>
                  <a:gd name="T80" fmla="*/ 1 w 464"/>
                  <a:gd name="T81" fmla="*/ 1 h 4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4"/>
                  <a:gd name="T124" fmla="*/ 0 h 490"/>
                  <a:gd name="T125" fmla="*/ 464 w 464"/>
                  <a:gd name="T126" fmla="*/ 490 h 4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4" h="490">
                    <a:moveTo>
                      <a:pt x="456" y="172"/>
                    </a:moveTo>
                    <a:lnTo>
                      <a:pt x="464" y="0"/>
                    </a:lnTo>
                    <a:lnTo>
                      <a:pt x="303" y="61"/>
                    </a:lnTo>
                    <a:lnTo>
                      <a:pt x="358" y="102"/>
                    </a:lnTo>
                    <a:lnTo>
                      <a:pt x="347" y="118"/>
                    </a:lnTo>
                    <a:lnTo>
                      <a:pt x="334" y="136"/>
                    </a:lnTo>
                    <a:lnTo>
                      <a:pt x="321" y="154"/>
                    </a:lnTo>
                    <a:lnTo>
                      <a:pt x="310" y="171"/>
                    </a:lnTo>
                    <a:lnTo>
                      <a:pt x="298" y="187"/>
                    </a:lnTo>
                    <a:lnTo>
                      <a:pt x="289" y="200"/>
                    </a:lnTo>
                    <a:lnTo>
                      <a:pt x="282" y="210"/>
                    </a:lnTo>
                    <a:lnTo>
                      <a:pt x="278" y="216"/>
                    </a:lnTo>
                    <a:lnTo>
                      <a:pt x="267" y="218"/>
                    </a:lnTo>
                    <a:lnTo>
                      <a:pt x="251" y="223"/>
                    </a:lnTo>
                    <a:lnTo>
                      <a:pt x="231" y="228"/>
                    </a:lnTo>
                    <a:lnTo>
                      <a:pt x="209" y="233"/>
                    </a:lnTo>
                    <a:lnTo>
                      <a:pt x="187" y="239"/>
                    </a:lnTo>
                    <a:lnTo>
                      <a:pt x="168" y="243"/>
                    </a:lnTo>
                    <a:lnTo>
                      <a:pt x="156" y="247"/>
                    </a:lnTo>
                    <a:lnTo>
                      <a:pt x="151" y="248"/>
                    </a:lnTo>
                    <a:lnTo>
                      <a:pt x="0" y="459"/>
                    </a:lnTo>
                    <a:lnTo>
                      <a:pt x="0" y="490"/>
                    </a:lnTo>
                    <a:lnTo>
                      <a:pt x="46" y="490"/>
                    </a:lnTo>
                    <a:lnTo>
                      <a:pt x="52" y="482"/>
                    </a:lnTo>
                    <a:lnTo>
                      <a:pt x="66" y="461"/>
                    </a:lnTo>
                    <a:lnTo>
                      <a:pt x="87" y="432"/>
                    </a:lnTo>
                    <a:lnTo>
                      <a:pt x="111" y="398"/>
                    </a:lnTo>
                    <a:lnTo>
                      <a:pt x="135" y="363"/>
                    </a:lnTo>
                    <a:lnTo>
                      <a:pt x="157" y="331"/>
                    </a:lnTo>
                    <a:lnTo>
                      <a:pt x="174" y="308"/>
                    </a:lnTo>
                    <a:lnTo>
                      <a:pt x="183" y="295"/>
                    </a:lnTo>
                    <a:lnTo>
                      <a:pt x="194" y="293"/>
                    </a:lnTo>
                    <a:lnTo>
                      <a:pt x="210" y="288"/>
                    </a:lnTo>
                    <a:lnTo>
                      <a:pt x="231" y="283"/>
                    </a:lnTo>
                    <a:lnTo>
                      <a:pt x="252" y="277"/>
                    </a:lnTo>
                    <a:lnTo>
                      <a:pt x="274" y="272"/>
                    </a:lnTo>
                    <a:lnTo>
                      <a:pt x="293" y="268"/>
                    </a:lnTo>
                    <a:lnTo>
                      <a:pt x="305" y="264"/>
                    </a:lnTo>
                    <a:lnTo>
                      <a:pt x="310" y="263"/>
                    </a:lnTo>
                    <a:lnTo>
                      <a:pt x="402" y="133"/>
                    </a:lnTo>
                    <a:lnTo>
                      <a:pt x="456" y="172"/>
                    </a:lnTo>
                    <a:close/>
                  </a:path>
                </a:pathLst>
              </a:custGeom>
              <a:solidFill>
                <a:srgbClr val="3F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4" name="Freeform 23"/>
              <p:cNvSpPr>
                <a:spLocks/>
              </p:cNvSpPr>
              <p:nvPr/>
            </p:nvSpPr>
            <p:spPr bwMode="auto">
              <a:xfrm>
                <a:off x="1272" y="1621"/>
                <a:ext cx="15" cy="84"/>
              </a:xfrm>
              <a:custGeom>
                <a:avLst/>
                <a:gdLst>
                  <a:gd name="T0" fmla="*/ 1 w 30"/>
                  <a:gd name="T1" fmla="*/ 1 h 168"/>
                  <a:gd name="T2" fmla="*/ 0 w 30"/>
                  <a:gd name="T3" fmla="*/ 1 h 168"/>
                  <a:gd name="T4" fmla="*/ 1 w 30"/>
                  <a:gd name="T5" fmla="*/ 1 h 168"/>
                  <a:gd name="T6" fmla="*/ 1 w 30"/>
                  <a:gd name="T7" fmla="*/ 0 h 168"/>
                  <a:gd name="T8" fmla="*/ 1 w 30"/>
                  <a:gd name="T9" fmla="*/ 1 h 168"/>
                  <a:gd name="T10" fmla="*/ 0 60000 65536"/>
                  <a:gd name="T11" fmla="*/ 0 60000 65536"/>
                  <a:gd name="T12" fmla="*/ 0 60000 65536"/>
                  <a:gd name="T13" fmla="*/ 0 60000 65536"/>
                  <a:gd name="T14" fmla="*/ 0 60000 65536"/>
                  <a:gd name="T15" fmla="*/ 0 w 30"/>
                  <a:gd name="T16" fmla="*/ 0 h 168"/>
                  <a:gd name="T17" fmla="*/ 30 w 30"/>
                  <a:gd name="T18" fmla="*/ 168 h 168"/>
                </a:gdLst>
                <a:ahLst/>
                <a:cxnLst>
                  <a:cxn ang="T10">
                    <a:pos x="T0" y="T1"/>
                  </a:cxn>
                  <a:cxn ang="T11">
                    <a:pos x="T2" y="T3"/>
                  </a:cxn>
                  <a:cxn ang="T12">
                    <a:pos x="T4" y="T5"/>
                  </a:cxn>
                  <a:cxn ang="T13">
                    <a:pos x="T6" y="T7"/>
                  </a:cxn>
                  <a:cxn ang="T14">
                    <a:pos x="T8" y="T9"/>
                  </a:cxn>
                </a:cxnLst>
                <a:rect l="T15" t="T16" r="T17" b="T18"/>
                <a:pathLst>
                  <a:path w="30" h="168">
                    <a:moveTo>
                      <a:pt x="7" y="8"/>
                    </a:moveTo>
                    <a:lnTo>
                      <a:pt x="0" y="154"/>
                    </a:lnTo>
                    <a:lnTo>
                      <a:pt x="24" y="168"/>
                    </a:lnTo>
                    <a:lnTo>
                      <a:pt x="30" y="0"/>
                    </a:ln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5" name="Freeform 24"/>
              <p:cNvSpPr>
                <a:spLocks noEditPoints="1"/>
              </p:cNvSpPr>
              <p:nvPr/>
            </p:nvSpPr>
            <p:spPr bwMode="auto">
              <a:xfrm>
                <a:off x="1051" y="1612"/>
                <a:ext cx="244" cy="259"/>
              </a:xfrm>
              <a:custGeom>
                <a:avLst/>
                <a:gdLst>
                  <a:gd name="T0" fmla="*/ 0 w 489"/>
                  <a:gd name="T1" fmla="*/ 0 h 519"/>
                  <a:gd name="T2" fmla="*/ 0 w 489"/>
                  <a:gd name="T3" fmla="*/ 0 h 519"/>
                  <a:gd name="T4" fmla="*/ 0 w 489"/>
                  <a:gd name="T5" fmla="*/ 0 h 519"/>
                  <a:gd name="T6" fmla="*/ 0 w 489"/>
                  <a:gd name="T7" fmla="*/ 0 h 519"/>
                  <a:gd name="T8" fmla="*/ 0 w 489"/>
                  <a:gd name="T9" fmla="*/ 0 h 519"/>
                  <a:gd name="T10" fmla="*/ 0 w 489"/>
                  <a:gd name="T11" fmla="*/ 0 h 519"/>
                  <a:gd name="T12" fmla="*/ 0 w 489"/>
                  <a:gd name="T13" fmla="*/ 0 h 519"/>
                  <a:gd name="T14" fmla="*/ 0 w 489"/>
                  <a:gd name="T15" fmla="*/ 0 h 519"/>
                  <a:gd name="T16" fmla="*/ 0 w 489"/>
                  <a:gd name="T17" fmla="*/ 0 h 519"/>
                  <a:gd name="T18" fmla="*/ 0 w 489"/>
                  <a:gd name="T19" fmla="*/ 0 h 519"/>
                  <a:gd name="T20" fmla="*/ 0 w 489"/>
                  <a:gd name="T21" fmla="*/ 0 h 519"/>
                  <a:gd name="T22" fmla="*/ 0 w 489"/>
                  <a:gd name="T23" fmla="*/ 0 h 519"/>
                  <a:gd name="T24" fmla="*/ 0 w 489"/>
                  <a:gd name="T25" fmla="*/ 0 h 519"/>
                  <a:gd name="T26" fmla="*/ 0 w 489"/>
                  <a:gd name="T27" fmla="*/ 0 h 519"/>
                  <a:gd name="T28" fmla="*/ 0 w 489"/>
                  <a:gd name="T29" fmla="*/ 0 h 519"/>
                  <a:gd name="T30" fmla="*/ 0 w 489"/>
                  <a:gd name="T31" fmla="*/ 0 h 519"/>
                  <a:gd name="T32" fmla="*/ 0 w 489"/>
                  <a:gd name="T33" fmla="*/ 0 h 519"/>
                  <a:gd name="T34" fmla="*/ 0 w 489"/>
                  <a:gd name="T35" fmla="*/ 0 h 519"/>
                  <a:gd name="T36" fmla="*/ 0 w 489"/>
                  <a:gd name="T37" fmla="*/ 0 h 519"/>
                  <a:gd name="T38" fmla="*/ 0 w 489"/>
                  <a:gd name="T39" fmla="*/ 0 h 519"/>
                  <a:gd name="T40" fmla="*/ 0 w 489"/>
                  <a:gd name="T41" fmla="*/ 0 h 519"/>
                  <a:gd name="T42" fmla="*/ 0 w 489"/>
                  <a:gd name="T43" fmla="*/ 0 h 519"/>
                  <a:gd name="T44" fmla="*/ 0 w 489"/>
                  <a:gd name="T45" fmla="*/ 0 h 519"/>
                  <a:gd name="T46" fmla="*/ 0 w 489"/>
                  <a:gd name="T47" fmla="*/ 0 h 519"/>
                  <a:gd name="T48" fmla="*/ 0 w 489"/>
                  <a:gd name="T49" fmla="*/ 0 h 519"/>
                  <a:gd name="T50" fmla="*/ 0 w 489"/>
                  <a:gd name="T51" fmla="*/ 0 h 519"/>
                  <a:gd name="T52" fmla="*/ 0 w 489"/>
                  <a:gd name="T53" fmla="*/ 0 h 519"/>
                  <a:gd name="T54" fmla="*/ 0 w 489"/>
                  <a:gd name="T55" fmla="*/ 0 h 519"/>
                  <a:gd name="T56" fmla="*/ 0 w 489"/>
                  <a:gd name="T57" fmla="*/ 0 h 519"/>
                  <a:gd name="T58" fmla="*/ 0 w 489"/>
                  <a:gd name="T59" fmla="*/ 0 h 519"/>
                  <a:gd name="T60" fmla="*/ 0 w 489"/>
                  <a:gd name="T61" fmla="*/ 0 h 519"/>
                  <a:gd name="T62" fmla="*/ 0 w 489"/>
                  <a:gd name="T63" fmla="*/ 0 h 519"/>
                  <a:gd name="T64" fmla="*/ 0 w 489"/>
                  <a:gd name="T65" fmla="*/ 0 h 519"/>
                  <a:gd name="T66" fmla="*/ 0 w 489"/>
                  <a:gd name="T67" fmla="*/ 0 h 519"/>
                  <a:gd name="T68" fmla="*/ 0 w 489"/>
                  <a:gd name="T69" fmla="*/ 0 h 519"/>
                  <a:gd name="T70" fmla="*/ 0 w 489"/>
                  <a:gd name="T71" fmla="*/ 0 h 519"/>
                  <a:gd name="T72" fmla="*/ 0 w 489"/>
                  <a:gd name="T73" fmla="*/ 0 h 519"/>
                  <a:gd name="T74" fmla="*/ 0 w 489"/>
                  <a:gd name="T75" fmla="*/ 0 h 519"/>
                  <a:gd name="T76" fmla="*/ 0 w 489"/>
                  <a:gd name="T77" fmla="*/ 0 h 519"/>
                  <a:gd name="T78" fmla="*/ 0 w 489"/>
                  <a:gd name="T79" fmla="*/ 0 h 519"/>
                  <a:gd name="T80" fmla="*/ 0 w 489"/>
                  <a:gd name="T81" fmla="*/ 0 h 519"/>
                  <a:gd name="T82" fmla="*/ 0 w 489"/>
                  <a:gd name="T83" fmla="*/ 0 h 519"/>
                  <a:gd name="T84" fmla="*/ 0 w 489"/>
                  <a:gd name="T85" fmla="*/ 0 h 519"/>
                  <a:gd name="T86" fmla="*/ 0 w 489"/>
                  <a:gd name="T87" fmla="*/ 0 h 519"/>
                  <a:gd name="T88" fmla="*/ 0 w 489"/>
                  <a:gd name="T89" fmla="*/ 0 h 519"/>
                  <a:gd name="T90" fmla="*/ 0 w 489"/>
                  <a:gd name="T91" fmla="*/ 0 h 519"/>
                  <a:gd name="T92" fmla="*/ 0 w 489"/>
                  <a:gd name="T93" fmla="*/ 0 h 5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89"/>
                  <a:gd name="T142" fmla="*/ 0 h 519"/>
                  <a:gd name="T143" fmla="*/ 489 w 489"/>
                  <a:gd name="T144" fmla="*/ 519 h 5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89" h="519">
                    <a:moveTo>
                      <a:pt x="472" y="6"/>
                    </a:moveTo>
                    <a:lnTo>
                      <a:pt x="291" y="75"/>
                    </a:lnTo>
                    <a:lnTo>
                      <a:pt x="293" y="76"/>
                    </a:lnTo>
                    <a:lnTo>
                      <a:pt x="299" y="81"/>
                    </a:lnTo>
                    <a:lnTo>
                      <a:pt x="307" y="88"/>
                    </a:lnTo>
                    <a:lnTo>
                      <a:pt x="317" y="95"/>
                    </a:lnTo>
                    <a:lnTo>
                      <a:pt x="328" y="103"/>
                    </a:lnTo>
                    <a:lnTo>
                      <a:pt x="338" y="110"/>
                    </a:lnTo>
                    <a:lnTo>
                      <a:pt x="347" y="116"/>
                    </a:lnTo>
                    <a:lnTo>
                      <a:pt x="354" y="121"/>
                    </a:lnTo>
                    <a:lnTo>
                      <a:pt x="348" y="130"/>
                    </a:lnTo>
                    <a:lnTo>
                      <a:pt x="339" y="143"/>
                    </a:lnTo>
                    <a:lnTo>
                      <a:pt x="328" y="159"/>
                    </a:lnTo>
                    <a:lnTo>
                      <a:pt x="316" y="175"/>
                    </a:lnTo>
                    <a:lnTo>
                      <a:pt x="305" y="192"/>
                    </a:lnTo>
                    <a:lnTo>
                      <a:pt x="294" y="206"/>
                    </a:lnTo>
                    <a:lnTo>
                      <a:pt x="286" y="217"/>
                    </a:lnTo>
                    <a:lnTo>
                      <a:pt x="283" y="222"/>
                    </a:lnTo>
                    <a:lnTo>
                      <a:pt x="275" y="225"/>
                    </a:lnTo>
                    <a:lnTo>
                      <a:pt x="260" y="228"/>
                    </a:lnTo>
                    <a:lnTo>
                      <a:pt x="239" y="234"/>
                    </a:lnTo>
                    <a:lnTo>
                      <a:pt x="216" y="240"/>
                    </a:lnTo>
                    <a:lnTo>
                      <a:pt x="194" y="245"/>
                    </a:lnTo>
                    <a:lnTo>
                      <a:pt x="175" y="250"/>
                    </a:lnTo>
                    <a:lnTo>
                      <a:pt x="161" y="253"/>
                    </a:lnTo>
                    <a:lnTo>
                      <a:pt x="156" y="255"/>
                    </a:lnTo>
                    <a:lnTo>
                      <a:pt x="0" y="472"/>
                    </a:lnTo>
                    <a:lnTo>
                      <a:pt x="0" y="519"/>
                    </a:lnTo>
                    <a:lnTo>
                      <a:pt x="64" y="519"/>
                    </a:lnTo>
                    <a:lnTo>
                      <a:pt x="70" y="511"/>
                    </a:lnTo>
                    <a:lnTo>
                      <a:pt x="85" y="490"/>
                    </a:lnTo>
                    <a:lnTo>
                      <a:pt x="107" y="458"/>
                    </a:lnTo>
                    <a:lnTo>
                      <a:pt x="132" y="424"/>
                    </a:lnTo>
                    <a:lnTo>
                      <a:pt x="156" y="388"/>
                    </a:lnTo>
                    <a:lnTo>
                      <a:pt x="179" y="356"/>
                    </a:lnTo>
                    <a:lnTo>
                      <a:pt x="195" y="333"/>
                    </a:lnTo>
                    <a:lnTo>
                      <a:pt x="202" y="323"/>
                    </a:lnTo>
                    <a:lnTo>
                      <a:pt x="210" y="320"/>
                    </a:lnTo>
                    <a:lnTo>
                      <a:pt x="225" y="317"/>
                    </a:lnTo>
                    <a:lnTo>
                      <a:pt x="246" y="311"/>
                    </a:lnTo>
                    <a:lnTo>
                      <a:pt x="269" y="305"/>
                    </a:lnTo>
                    <a:lnTo>
                      <a:pt x="292" y="300"/>
                    </a:lnTo>
                    <a:lnTo>
                      <a:pt x="312" y="295"/>
                    </a:lnTo>
                    <a:lnTo>
                      <a:pt x="325" y="291"/>
                    </a:lnTo>
                    <a:lnTo>
                      <a:pt x="330" y="290"/>
                    </a:lnTo>
                    <a:lnTo>
                      <a:pt x="333" y="286"/>
                    </a:lnTo>
                    <a:lnTo>
                      <a:pt x="342" y="273"/>
                    </a:lnTo>
                    <a:lnTo>
                      <a:pt x="354" y="256"/>
                    </a:lnTo>
                    <a:lnTo>
                      <a:pt x="369" y="235"/>
                    </a:lnTo>
                    <a:lnTo>
                      <a:pt x="384" y="213"/>
                    </a:lnTo>
                    <a:lnTo>
                      <a:pt x="398" y="192"/>
                    </a:lnTo>
                    <a:lnTo>
                      <a:pt x="409" y="176"/>
                    </a:lnTo>
                    <a:lnTo>
                      <a:pt x="416" y="166"/>
                    </a:lnTo>
                    <a:lnTo>
                      <a:pt x="423" y="171"/>
                    </a:lnTo>
                    <a:lnTo>
                      <a:pt x="433" y="177"/>
                    </a:lnTo>
                    <a:lnTo>
                      <a:pt x="443" y="186"/>
                    </a:lnTo>
                    <a:lnTo>
                      <a:pt x="453" y="192"/>
                    </a:lnTo>
                    <a:lnTo>
                      <a:pt x="464" y="201"/>
                    </a:lnTo>
                    <a:lnTo>
                      <a:pt x="472" y="206"/>
                    </a:lnTo>
                    <a:lnTo>
                      <a:pt x="477" y="211"/>
                    </a:lnTo>
                    <a:lnTo>
                      <a:pt x="480" y="212"/>
                    </a:lnTo>
                    <a:lnTo>
                      <a:pt x="489" y="0"/>
                    </a:lnTo>
                    <a:lnTo>
                      <a:pt x="472" y="6"/>
                    </a:lnTo>
                    <a:close/>
                    <a:moveTo>
                      <a:pt x="464" y="36"/>
                    </a:moveTo>
                    <a:lnTo>
                      <a:pt x="462" y="62"/>
                    </a:lnTo>
                    <a:lnTo>
                      <a:pt x="461" y="99"/>
                    </a:lnTo>
                    <a:lnTo>
                      <a:pt x="459" y="136"/>
                    </a:lnTo>
                    <a:lnTo>
                      <a:pt x="458" y="166"/>
                    </a:lnTo>
                    <a:lnTo>
                      <a:pt x="451" y="161"/>
                    </a:lnTo>
                    <a:lnTo>
                      <a:pt x="444" y="156"/>
                    </a:lnTo>
                    <a:lnTo>
                      <a:pt x="436" y="150"/>
                    </a:lnTo>
                    <a:lnTo>
                      <a:pt x="428" y="145"/>
                    </a:lnTo>
                    <a:lnTo>
                      <a:pt x="421" y="141"/>
                    </a:lnTo>
                    <a:lnTo>
                      <a:pt x="415" y="136"/>
                    </a:lnTo>
                    <a:lnTo>
                      <a:pt x="412" y="134"/>
                    </a:lnTo>
                    <a:lnTo>
                      <a:pt x="411" y="133"/>
                    </a:lnTo>
                    <a:lnTo>
                      <a:pt x="407" y="138"/>
                    </a:lnTo>
                    <a:lnTo>
                      <a:pt x="397" y="153"/>
                    </a:lnTo>
                    <a:lnTo>
                      <a:pt x="382" y="174"/>
                    </a:lnTo>
                    <a:lnTo>
                      <a:pt x="365" y="198"/>
                    </a:lnTo>
                    <a:lnTo>
                      <a:pt x="347" y="224"/>
                    </a:lnTo>
                    <a:lnTo>
                      <a:pt x="332" y="245"/>
                    </a:lnTo>
                    <a:lnTo>
                      <a:pt x="321" y="262"/>
                    </a:lnTo>
                    <a:lnTo>
                      <a:pt x="315" y="270"/>
                    </a:lnTo>
                    <a:lnTo>
                      <a:pt x="307" y="271"/>
                    </a:lnTo>
                    <a:lnTo>
                      <a:pt x="292" y="275"/>
                    </a:lnTo>
                    <a:lnTo>
                      <a:pt x="271" y="280"/>
                    </a:lnTo>
                    <a:lnTo>
                      <a:pt x="248" y="286"/>
                    </a:lnTo>
                    <a:lnTo>
                      <a:pt x="225" y="291"/>
                    </a:lnTo>
                    <a:lnTo>
                      <a:pt x="206" y="296"/>
                    </a:lnTo>
                    <a:lnTo>
                      <a:pt x="192" y="300"/>
                    </a:lnTo>
                    <a:lnTo>
                      <a:pt x="187" y="301"/>
                    </a:lnTo>
                    <a:lnTo>
                      <a:pt x="181" y="309"/>
                    </a:lnTo>
                    <a:lnTo>
                      <a:pt x="167" y="329"/>
                    </a:lnTo>
                    <a:lnTo>
                      <a:pt x="146" y="359"/>
                    </a:lnTo>
                    <a:lnTo>
                      <a:pt x="122" y="394"/>
                    </a:lnTo>
                    <a:lnTo>
                      <a:pt x="97" y="430"/>
                    </a:lnTo>
                    <a:lnTo>
                      <a:pt x="76" y="461"/>
                    </a:lnTo>
                    <a:lnTo>
                      <a:pt x="59" y="484"/>
                    </a:lnTo>
                    <a:lnTo>
                      <a:pt x="53" y="495"/>
                    </a:lnTo>
                    <a:lnTo>
                      <a:pt x="47" y="495"/>
                    </a:lnTo>
                    <a:lnTo>
                      <a:pt x="40" y="495"/>
                    </a:lnTo>
                    <a:lnTo>
                      <a:pt x="32" y="495"/>
                    </a:lnTo>
                    <a:lnTo>
                      <a:pt x="24" y="495"/>
                    </a:lnTo>
                    <a:lnTo>
                      <a:pt x="24" y="491"/>
                    </a:lnTo>
                    <a:lnTo>
                      <a:pt x="24" y="486"/>
                    </a:lnTo>
                    <a:lnTo>
                      <a:pt x="24" y="483"/>
                    </a:lnTo>
                    <a:lnTo>
                      <a:pt x="24" y="480"/>
                    </a:lnTo>
                    <a:lnTo>
                      <a:pt x="31" y="470"/>
                    </a:lnTo>
                    <a:lnTo>
                      <a:pt x="48" y="447"/>
                    </a:lnTo>
                    <a:lnTo>
                      <a:pt x="71" y="415"/>
                    </a:lnTo>
                    <a:lnTo>
                      <a:pt x="97" y="378"/>
                    </a:lnTo>
                    <a:lnTo>
                      <a:pt x="123" y="342"/>
                    </a:lnTo>
                    <a:lnTo>
                      <a:pt x="146" y="310"/>
                    </a:lnTo>
                    <a:lnTo>
                      <a:pt x="163" y="286"/>
                    </a:lnTo>
                    <a:lnTo>
                      <a:pt x="170" y="275"/>
                    </a:lnTo>
                    <a:lnTo>
                      <a:pt x="178" y="273"/>
                    </a:lnTo>
                    <a:lnTo>
                      <a:pt x="193" y="270"/>
                    </a:lnTo>
                    <a:lnTo>
                      <a:pt x="214" y="264"/>
                    </a:lnTo>
                    <a:lnTo>
                      <a:pt x="237" y="258"/>
                    </a:lnTo>
                    <a:lnTo>
                      <a:pt x="260" y="252"/>
                    </a:lnTo>
                    <a:lnTo>
                      <a:pt x="279" y="248"/>
                    </a:lnTo>
                    <a:lnTo>
                      <a:pt x="293" y="244"/>
                    </a:lnTo>
                    <a:lnTo>
                      <a:pt x="298" y="243"/>
                    </a:lnTo>
                    <a:lnTo>
                      <a:pt x="386" y="116"/>
                    </a:lnTo>
                    <a:lnTo>
                      <a:pt x="385" y="115"/>
                    </a:lnTo>
                    <a:lnTo>
                      <a:pt x="382" y="113"/>
                    </a:lnTo>
                    <a:lnTo>
                      <a:pt x="376" y="108"/>
                    </a:lnTo>
                    <a:lnTo>
                      <a:pt x="369" y="104"/>
                    </a:lnTo>
                    <a:lnTo>
                      <a:pt x="362" y="98"/>
                    </a:lnTo>
                    <a:lnTo>
                      <a:pt x="354" y="92"/>
                    </a:lnTo>
                    <a:lnTo>
                      <a:pt x="347" y="87"/>
                    </a:lnTo>
                    <a:lnTo>
                      <a:pt x="340" y="82"/>
                    </a:lnTo>
                    <a:lnTo>
                      <a:pt x="353" y="77"/>
                    </a:lnTo>
                    <a:lnTo>
                      <a:pt x="368" y="72"/>
                    </a:lnTo>
                    <a:lnTo>
                      <a:pt x="385" y="65"/>
                    </a:lnTo>
                    <a:lnTo>
                      <a:pt x="404" y="58"/>
                    </a:lnTo>
                    <a:lnTo>
                      <a:pt x="421" y="51"/>
                    </a:lnTo>
                    <a:lnTo>
                      <a:pt x="438" y="45"/>
                    </a:lnTo>
                    <a:lnTo>
                      <a:pt x="452" y="39"/>
                    </a:lnTo>
                    <a:lnTo>
                      <a:pt x="46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6" name="Freeform 25"/>
              <p:cNvSpPr>
                <a:spLocks/>
              </p:cNvSpPr>
              <p:nvPr/>
            </p:nvSpPr>
            <p:spPr bwMode="auto">
              <a:xfrm>
                <a:off x="1049" y="1586"/>
                <a:ext cx="279" cy="287"/>
              </a:xfrm>
              <a:custGeom>
                <a:avLst/>
                <a:gdLst>
                  <a:gd name="T0" fmla="*/ 0 w 557"/>
                  <a:gd name="T1" fmla="*/ 0 h 574"/>
                  <a:gd name="T2" fmla="*/ 0 w 557"/>
                  <a:gd name="T3" fmla="*/ 1 h 574"/>
                  <a:gd name="T4" fmla="*/ 1 w 557"/>
                  <a:gd name="T5" fmla="*/ 1 h 574"/>
                  <a:gd name="T6" fmla="*/ 1 w 557"/>
                  <a:gd name="T7" fmla="*/ 1 h 574"/>
                  <a:gd name="T8" fmla="*/ 1 w 557"/>
                  <a:gd name="T9" fmla="*/ 1 h 574"/>
                  <a:gd name="T10" fmla="*/ 1 w 557"/>
                  <a:gd name="T11" fmla="*/ 1 h 574"/>
                  <a:gd name="T12" fmla="*/ 1 w 557"/>
                  <a:gd name="T13" fmla="*/ 1 h 574"/>
                  <a:gd name="T14" fmla="*/ 1 w 557"/>
                  <a:gd name="T15" fmla="*/ 1 h 574"/>
                  <a:gd name="T16" fmla="*/ 1 w 557"/>
                  <a:gd name="T17" fmla="*/ 1 h 574"/>
                  <a:gd name="T18" fmla="*/ 1 w 557"/>
                  <a:gd name="T19" fmla="*/ 1 h 574"/>
                  <a:gd name="T20" fmla="*/ 1 w 557"/>
                  <a:gd name="T21" fmla="*/ 1 h 574"/>
                  <a:gd name="T22" fmla="*/ 1 w 557"/>
                  <a:gd name="T23" fmla="*/ 1 h 574"/>
                  <a:gd name="T24" fmla="*/ 1 w 557"/>
                  <a:gd name="T25" fmla="*/ 1 h 574"/>
                  <a:gd name="T26" fmla="*/ 1 w 557"/>
                  <a:gd name="T27" fmla="*/ 1 h 574"/>
                  <a:gd name="T28" fmla="*/ 1 w 557"/>
                  <a:gd name="T29" fmla="*/ 1 h 574"/>
                  <a:gd name="T30" fmla="*/ 1 w 557"/>
                  <a:gd name="T31" fmla="*/ 1 h 574"/>
                  <a:gd name="T32" fmla="*/ 1 w 557"/>
                  <a:gd name="T33" fmla="*/ 1 h 574"/>
                  <a:gd name="T34" fmla="*/ 1 w 557"/>
                  <a:gd name="T35" fmla="*/ 1 h 574"/>
                  <a:gd name="T36" fmla="*/ 1 w 557"/>
                  <a:gd name="T37" fmla="*/ 1 h 574"/>
                  <a:gd name="T38" fmla="*/ 1 w 557"/>
                  <a:gd name="T39" fmla="*/ 1 h 574"/>
                  <a:gd name="T40" fmla="*/ 1 w 557"/>
                  <a:gd name="T41" fmla="*/ 1 h 574"/>
                  <a:gd name="T42" fmla="*/ 1 w 557"/>
                  <a:gd name="T43" fmla="*/ 1 h 574"/>
                  <a:gd name="T44" fmla="*/ 1 w 557"/>
                  <a:gd name="T45" fmla="*/ 1 h 574"/>
                  <a:gd name="T46" fmla="*/ 1 w 557"/>
                  <a:gd name="T47" fmla="*/ 0 h 574"/>
                  <a:gd name="T48" fmla="*/ 0 w 557"/>
                  <a:gd name="T49" fmla="*/ 0 h 5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7"/>
                  <a:gd name="T76" fmla="*/ 0 h 574"/>
                  <a:gd name="T77" fmla="*/ 557 w 557"/>
                  <a:gd name="T78" fmla="*/ 574 h 5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7" h="574">
                    <a:moveTo>
                      <a:pt x="0" y="0"/>
                    </a:moveTo>
                    <a:lnTo>
                      <a:pt x="0" y="574"/>
                    </a:lnTo>
                    <a:lnTo>
                      <a:pt x="557" y="574"/>
                    </a:lnTo>
                    <a:lnTo>
                      <a:pt x="557" y="542"/>
                    </a:lnTo>
                    <a:lnTo>
                      <a:pt x="552" y="542"/>
                    </a:lnTo>
                    <a:lnTo>
                      <a:pt x="536" y="542"/>
                    </a:lnTo>
                    <a:lnTo>
                      <a:pt x="511" y="542"/>
                    </a:lnTo>
                    <a:lnTo>
                      <a:pt x="479" y="542"/>
                    </a:lnTo>
                    <a:lnTo>
                      <a:pt x="441" y="542"/>
                    </a:lnTo>
                    <a:lnTo>
                      <a:pt x="400" y="542"/>
                    </a:lnTo>
                    <a:lnTo>
                      <a:pt x="354" y="542"/>
                    </a:lnTo>
                    <a:lnTo>
                      <a:pt x="306" y="542"/>
                    </a:lnTo>
                    <a:lnTo>
                      <a:pt x="258" y="542"/>
                    </a:lnTo>
                    <a:lnTo>
                      <a:pt x="211" y="542"/>
                    </a:lnTo>
                    <a:lnTo>
                      <a:pt x="167" y="542"/>
                    </a:lnTo>
                    <a:lnTo>
                      <a:pt x="127" y="542"/>
                    </a:lnTo>
                    <a:lnTo>
                      <a:pt x="91" y="542"/>
                    </a:lnTo>
                    <a:lnTo>
                      <a:pt x="62" y="542"/>
                    </a:lnTo>
                    <a:lnTo>
                      <a:pt x="43" y="542"/>
                    </a:lnTo>
                    <a:lnTo>
                      <a:pt x="31" y="542"/>
                    </a:lnTo>
                    <a:lnTo>
                      <a:pt x="31" y="445"/>
                    </a:lnTo>
                    <a:lnTo>
                      <a:pt x="31" y="260"/>
                    </a:lnTo>
                    <a:lnTo>
                      <a:pt x="31" y="81"/>
                    </a:lnTo>
                    <a:lnTo>
                      <a:pt x="3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grpSp>
        <p:sp>
          <p:nvSpPr>
            <p:cNvPr id="27" name="Rectangle 26"/>
            <p:cNvSpPr>
              <a:spLocks noChangeArrowheads="1"/>
            </p:cNvSpPr>
            <p:nvPr/>
          </p:nvSpPr>
          <p:spPr bwMode="auto">
            <a:xfrm>
              <a:off x="2452688" y="2362200"/>
              <a:ext cx="1371600" cy="762000"/>
            </a:xfrm>
            <a:prstGeom prst="rect">
              <a:avLst/>
            </a:prstGeom>
            <a:solidFill>
              <a:srgbClr val="DBB40D"/>
            </a:solidFill>
            <a:ln w="25400" algn="ctr">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a:solidFill>
                    <a:srgbClr val="000000"/>
                  </a:solidFill>
                </a:rPr>
                <a:t>Planned</a:t>
              </a:r>
            </a:p>
            <a:p>
              <a:pPr algn="ctr">
                <a:spcBef>
                  <a:spcPct val="0"/>
                </a:spcBef>
                <a:buClrTx/>
                <a:buFontTx/>
                <a:buNone/>
              </a:pPr>
              <a:r>
                <a:rPr lang="en-US" altLang="de-DE" sz="1400">
                  <a:solidFill>
                    <a:srgbClr val="000000"/>
                  </a:solidFill>
                </a:rPr>
                <a:t>Independent</a:t>
              </a:r>
            </a:p>
            <a:p>
              <a:pPr algn="ctr">
                <a:spcBef>
                  <a:spcPct val="0"/>
                </a:spcBef>
                <a:buClrTx/>
                <a:buFontTx/>
                <a:buNone/>
              </a:pPr>
              <a:r>
                <a:rPr lang="en-US" altLang="de-DE" sz="1400">
                  <a:solidFill>
                    <a:srgbClr val="000000"/>
                  </a:solidFill>
                </a:rPr>
                <a:t>Requirements</a:t>
              </a:r>
            </a:p>
          </p:txBody>
        </p:sp>
        <p:sp>
          <p:nvSpPr>
            <p:cNvPr id="28" name="Rectangle 27"/>
            <p:cNvSpPr>
              <a:spLocks noChangeArrowheads="1"/>
            </p:cNvSpPr>
            <p:nvPr/>
          </p:nvSpPr>
          <p:spPr bwMode="auto">
            <a:xfrm>
              <a:off x="5119688" y="2362200"/>
              <a:ext cx="1371600" cy="762000"/>
            </a:xfrm>
            <a:prstGeom prst="rect">
              <a:avLst/>
            </a:prstGeom>
            <a:solidFill>
              <a:srgbClr val="DBB40D"/>
            </a:solidFill>
            <a:ln w="25400" algn="ctr">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a:solidFill>
                    <a:srgbClr val="000000"/>
                  </a:solidFill>
                </a:rPr>
                <a:t>Customer</a:t>
              </a:r>
            </a:p>
            <a:p>
              <a:pPr algn="ctr">
                <a:spcBef>
                  <a:spcPct val="0"/>
                </a:spcBef>
                <a:buClrTx/>
                <a:buFontTx/>
                <a:buNone/>
              </a:pPr>
              <a:r>
                <a:rPr lang="en-US" altLang="de-DE" sz="1400">
                  <a:solidFill>
                    <a:srgbClr val="000000"/>
                  </a:solidFill>
                </a:rPr>
                <a:t>Independent</a:t>
              </a:r>
            </a:p>
            <a:p>
              <a:pPr algn="ctr">
                <a:spcBef>
                  <a:spcPct val="0"/>
                </a:spcBef>
                <a:buClrTx/>
                <a:buFontTx/>
                <a:buNone/>
              </a:pPr>
              <a:r>
                <a:rPr lang="en-US" altLang="de-DE" sz="1400">
                  <a:solidFill>
                    <a:srgbClr val="000000"/>
                  </a:solidFill>
                </a:rPr>
                <a:t>Requirements</a:t>
              </a:r>
            </a:p>
          </p:txBody>
        </p:sp>
        <p:pic>
          <p:nvPicPr>
            <p:cNvPr id="29" name="Picture 28" descr="MCj0237996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288" y="2209800"/>
              <a:ext cx="1331912"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29"/>
            <p:cNvSpPr txBox="1">
              <a:spLocks noChangeArrowheads="1"/>
            </p:cNvSpPr>
            <p:nvPr/>
          </p:nvSpPr>
          <p:spPr bwMode="auto">
            <a:xfrm>
              <a:off x="6643688" y="1752600"/>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a:solidFill>
                    <a:srgbClr val="000000"/>
                  </a:solidFill>
                </a:rPr>
                <a:t>Sales</a:t>
              </a:r>
            </a:p>
          </p:txBody>
        </p:sp>
        <p:sp>
          <p:nvSpPr>
            <p:cNvPr id="31" name="Text Box 30"/>
            <p:cNvSpPr txBox="1">
              <a:spLocks noChangeArrowheads="1"/>
            </p:cNvSpPr>
            <p:nvPr/>
          </p:nvSpPr>
          <p:spPr bwMode="auto">
            <a:xfrm>
              <a:off x="776288" y="1752600"/>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a:solidFill>
                    <a:srgbClr val="000000"/>
                  </a:solidFill>
                </a:rPr>
                <a:t>Forecast</a:t>
              </a:r>
            </a:p>
          </p:txBody>
        </p:sp>
        <p:sp>
          <p:nvSpPr>
            <p:cNvPr id="32" name="Rectangle 31"/>
            <p:cNvSpPr>
              <a:spLocks noChangeArrowheads="1"/>
            </p:cNvSpPr>
            <p:nvPr/>
          </p:nvSpPr>
          <p:spPr bwMode="auto">
            <a:xfrm>
              <a:off x="3748088" y="3505200"/>
              <a:ext cx="1371600" cy="762000"/>
            </a:xfrm>
            <a:prstGeom prst="rect">
              <a:avLst/>
            </a:prstGeom>
            <a:solidFill>
              <a:srgbClr val="DBB40D"/>
            </a:solidFill>
            <a:ln w="25400" algn="ctr">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a:solidFill>
                    <a:srgbClr val="000000"/>
                  </a:solidFill>
                </a:rPr>
                <a:t>Demand</a:t>
              </a:r>
            </a:p>
            <a:p>
              <a:pPr algn="ctr">
                <a:spcBef>
                  <a:spcPct val="0"/>
                </a:spcBef>
                <a:buClrTx/>
                <a:buFontTx/>
                <a:buNone/>
              </a:pPr>
              <a:r>
                <a:rPr lang="en-US" altLang="de-DE" sz="1400">
                  <a:solidFill>
                    <a:srgbClr val="000000"/>
                  </a:solidFill>
                </a:rPr>
                <a:t>Program</a:t>
              </a:r>
            </a:p>
          </p:txBody>
        </p:sp>
        <p:sp>
          <p:nvSpPr>
            <p:cNvPr id="33" name="Rectangle 32"/>
            <p:cNvSpPr>
              <a:spLocks noChangeArrowheads="1"/>
            </p:cNvSpPr>
            <p:nvPr/>
          </p:nvSpPr>
          <p:spPr bwMode="auto">
            <a:xfrm>
              <a:off x="3748088" y="4800600"/>
              <a:ext cx="1371600" cy="762000"/>
            </a:xfrm>
            <a:prstGeom prst="rect">
              <a:avLst/>
            </a:prstGeom>
            <a:solidFill>
              <a:srgbClr val="DBB40D"/>
            </a:solidFill>
            <a:ln w="25400" algn="ctr">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a:solidFill>
                    <a:srgbClr val="000000"/>
                  </a:solidFill>
                </a:rPr>
                <a:t>MPS / MRP</a:t>
              </a:r>
            </a:p>
          </p:txBody>
        </p:sp>
        <p:cxnSp>
          <p:nvCxnSpPr>
            <p:cNvPr id="34" name="AutoShape 33"/>
            <p:cNvCxnSpPr>
              <a:cxnSpLocks noChangeShapeType="1"/>
              <a:stCxn id="32" idx="2"/>
              <a:endCxn id="33" idx="0"/>
            </p:cNvCxnSpPr>
            <p:nvPr/>
          </p:nvCxnSpPr>
          <p:spPr bwMode="auto">
            <a:xfrm>
              <a:off x="4433888" y="4279900"/>
              <a:ext cx="0" cy="508000"/>
            </a:xfrm>
            <a:prstGeom prst="straightConnector1">
              <a:avLst/>
            </a:prstGeom>
            <a:noFill/>
            <a:ln w="25400">
              <a:solidFill>
                <a:srgbClr val="000000"/>
              </a:solidFill>
              <a:round/>
              <a:headEnd/>
              <a:tailEnd type="triangle" w="lg"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555310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Planning strategies represent the business procedures for</a:t>
            </a:r>
          </a:p>
          <a:p>
            <a:pPr lvl="1">
              <a:tabLst>
                <a:tab pos="1971675" algn="l"/>
              </a:tabLst>
            </a:pPr>
            <a:r>
              <a:rPr lang="en-US" altLang="de-DE" dirty="0"/>
              <a:t>The planning of production quantities  </a:t>
            </a:r>
          </a:p>
          <a:p>
            <a:pPr lvl="1">
              <a:tabLst>
                <a:tab pos="1971675" algn="l"/>
              </a:tabLst>
            </a:pPr>
            <a:r>
              <a:rPr lang="en-US" altLang="de-DE" dirty="0"/>
              <a:t>Dates </a:t>
            </a:r>
          </a:p>
          <a:p>
            <a:pPr lvl="1">
              <a:tabLst>
                <a:tab pos="1971675" algn="l"/>
              </a:tabLst>
            </a:pPr>
            <a:endParaRPr lang="en-US" altLang="de-DE" dirty="0"/>
          </a:p>
          <a:p>
            <a:pPr>
              <a:tabLst>
                <a:tab pos="1971675" algn="l"/>
              </a:tabLst>
            </a:pPr>
            <a:r>
              <a:rPr lang="en-US" altLang="de-DE" dirty="0"/>
              <a:t>Wide range of strategies</a:t>
            </a:r>
          </a:p>
          <a:p>
            <a:pPr>
              <a:tabLst>
                <a:tab pos="1971675" algn="l"/>
              </a:tabLst>
            </a:pPr>
            <a:endParaRPr lang="en-US" altLang="de-DE" dirty="0"/>
          </a:p>
          <a:p>
            <a:pPr>
              <a:tabLst>
                <a:tab pos="1971675" algn="l"/>
              </a:tabLst>
            </a:pPr>
            <a:r>
              <a:rPr lang="en-US" altLang="de-DE" dirty="0"/>
              <a:t>Multiple types of planning strategies based upon environment</a:t>
            </a:r>
          </a:p>
          <a:p>
            <a:pPr lvl="1">
              <a:tabLst>
                <a:tab pos="1971675" algn="l"/>
              </a:tabLst>
            </a:pPr>
            <a:r>
              <a:rPr lang="en-US" altLang="de-DE" dirty="0"/>
              <a:t>Make-To-Stock (MTS)</a:t>
            </a:r>
          </a:p>
          <a:p>
            <a:pPr lvl="1">
              <a:tabLst>
                <a:tab pos="1971675" algn="l"/>
              </a:tabLst>
            </a:pPr>
            <a:r>
              <a:rPr lang="en-US" altLang="de-DE" dirty="0"/>
              <a:t>Make-To-order (MTO)</a:t>
            </a:r>
          </a:p>
          <a:p>
            <a:pPr lvl="2">
              <a:tabLst>
                <a:tab pos="1971675" algn="l"/>
              </a:tabLst>
            </a:pPr>
            <a:r>
              <a:rPr lang="en-US" altLang="de-DE" dirty="0"/>
              <a:t>Driven by sales orders</a:t>
            </a:r>
          </a:p>
          <a:p>
            <a:pPr lvl="1">
              <a:tabLst>
                <a:tab pos="1971675" algn="l"/>
              </a:tabLst>
            </a:pPr>
            <a:r>
              <a:rPr lang="en-US" altLang="de-DE" dirty="0"/>
              <a:t>Configurable materials</a:t>
            </a:r>
          </a:p>
          <a:p>
            <a:pPr lvl="2">
              <a:tabLst>
                <a:tab pos="1971675" algn="l"/>
              </a:tabLst>
            </a:pPr>
            <a:r>
              <a:rPr lang="en-US" altLang="de-DE" dirty="0"/>
              <a:t>Mass customization of one</a:t>
            </a:r>
          </a:p>
          <a:p>
            <a:pPr lvl="1">
              <a:tabLst>
                <a:tab pos="1971675" algn="l"/>
              </a:tabLst>
            </a:pPr>
            <a:r>
              <a:rPr lang="en-US" altLang="de-DE" dirty="0"/>
              <a:t>Assembly orders</a:t>
            </a:r>
          </a:p>
        </p:txBody>
      </p:sp>
      <p:sp>
        <p:nvSpPr>
          <p:cNvPr id="3" name="Titel 2"/>
          <p:cNvSpPr>
            <a:spLocks noGrp="1"/>
          </p:cNvSpPr>
          <p:nvPr>
            <p:ph type="title"/>
          </p:nvPr>
        </p:nvSpPr>
        <p:spPr/>
        <p:txBody>
          <a:bodyPr/>
          <a:lstStyle/>
          <a:p>
            <a:r>
              <a:rPr lang="en-US" altLang="de-DE" dirty="0"/>
              <a:t>Planning Strategies</a:t>
            </a:r>
            <a:endParaRPr lang="de-DE" dirty="0"/>
          </a:p>
        </p:txBody>
      </p:sp>
    </p:spTree>
    <p:extLst>
      <p:ext uri="{BB962C8B-B14F-4D97-AF65-F5344CB8AC3E}">
        <p14:creationId xmlns:p14="http://schemas.microsoft.com/office/powerpoint/2010/main" val="1601258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Planning takes place using Independent Requirements</a:t>
            </a:r>
          </a:p>
          <a:p>
            <a:pPr>
              <a:tabLst>
                <a:tab pos="1971675" algn="l"/>
              </a:tabLst>
            </a:pPr>
            <a:endParaRPr lang="en-US" altLang="de-DE" dirty="0"/>
          </a:p>
          <a:p>
            <a:pPr>
              <a:tabLst>
                <a:tab pos="1971675" algn="l"/>
              </a:tabLst>
            </a:pPr>
            <a:r>
              <a:rPr lang="en-US" altLang="de-DE" dirty="0"/>
              <a:t>Sales are covered by make-to-stock inventory</a:t>
            </a:r>
          </a:p>
          <a:p>
            <a:pPr>
              <a:tabLst>
                <a:tab pos="1971675" algn="l"/>
              </a:tabLst>
            </a:pPr>
            <a:endParaRPr lang="en-US" altLang="de-DE" dirty="0"/>
          </a:p>
          <a:p>
            <a:pPr>
              <a:tabLst>
                <a:tab pos="1971675" algn="l"/>
              </a:tabLst>
            </a:pPr>
            <a:r>
              <a:rPr lang="en-US" altLang="de-DE" dirty="0"/>
              <a:t>Strategies</a:t>
            </a:r>
          </a:p>
          <a:p>
            <a:pPr lvl="1">
              <a:tabLst>
                <a:tab pos="1971675" algn="l"/>
              </a:tabLst>
            </a:pPr>
            <a:r>
              <a:rPr lang="en-US" altLang="de-DE" dirty="0"/>
              <a:t>10 – Net Requirements Planning</a:t>
            </a:r>
          </a:p>
          <a:p>
            <a:pPr lvl="1">
              <a:tabLst>
                <a:tab pos="1971675" algn="l"/>
              </a:tabLst>
            </a:pPr>
            <a:r>
              <a:rPr lang="en-US" altLang="de-DE" dirty="0"/>
              <a:t>11 – Gross Requirements Planning</a:t>
            </a:r>
          </a:p>
          <a:p>
            <a:pPr lvl="1">
              <a:tabLst>
                <a:tab pos="1971675" algn="l"/>
              </a:tabLst>
            </a:pPr>
            <a:r>
              <a:rPr lang="en-US" altLang="de-DE" dirty="0"/>
              <a:t>30 – Production by Lot Size</a:t>
            </a:r>
          </a:p>
          <a:p>
            <a:pPr lvl="1">
              <a:tabLst>
                <a:tab pos="1971675" algn="l"/>
              </a:tabLst>
            </a:pPr>
            <a:r>
              <a:rPr lang="en-US" altLang="de-DE" dirty="0"/>
              <a:t>40 – Planning with Final Assembly</a:t>
            </a:r>
          </a:p>
          <a:p>
            <a:endParaRPr lang="de-DE" dirty="0"/>
          </a:p>
        </p:txBody>
      </p:sp>
      <p:sp>
        <p:nvSpPr>
          <p:cNvPr id="3" name="Titel 2"/>
          <p:cNvSpPr>
            <a:spLocks noGrp="1"/>
          </p:cNvSpPr>
          <p:nvPr>
            <p:ph type="title"/>
          </p:nvPr>
        </p:nvSpPr>
        <p:spPr/>
        <p:txBody>
          <a:bodyPr/>
          <a:lstStyle/>
          <a:p>
            <a:r>
              <a:rPr lang="en-US" altLang="de-DE" dirty="0"/>
              <a:t>Planning Strategy for Make-to-Stock</a:t>
            </a:r>
            <a:endParaRPr lang="de-DE" dirty="0"/>
          </a:p>
        </p:txBody>
      </p:sp>
    </p:spTree>
    <p:extLst>
      <p:ext uri="{BB962C8B-B14F-4D97-AF65-F5344CB8AC3E}">
        <p14:creationId xmlns:p14="http://schemas.microsoft.com/office/powerpoint/2010/main" val="420043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Planning takes place using Customer Orders</a:t>
            </a:r>
          </a:p>
          <a:p>
            <a:pPr>
              <a:tabLst>
                <a:tab pos="1971675" algn="l"/>
              </a:tabLst>
            </a:pPr>
            <a:endParaRPr lang="en-US" altLang="de-DE" dirty="0"/>
          </a:p>
          <a:p>
            <a:pPr>
              <a:tabLst>
                <a:tab pos="1971675" algn="l"/>
              </a:tabLst>
            </a:pPr>
            <a:r>
              <a:rPr lang="en-US" altLang="de-DE" dirty="0"/>
              <a:t>Sales are covered by make-to-order production</a:t>
            </a:r>
          </a:p>
          <a:p>
            <a:pPr>
              <a:tabLst>
                <a:tab pos="1971675" algn="l"/>
              </a:tabLst>
            </a:pPr>
            <a:endParaRPr lang="en-US" altLang="de-DE" dirty="0"/>
          </a:p>
          <a:p>
            <a:pPr>
              <a:tabLst>
                <a:tab pos="1971675" algn="l"/>
              </a:tabLst>
            </a:pPr>
            <a:r>
              <a:rPr lang="en-US" altLang="de-DE" dirty="0"/>
              <a:t>Strategies</a:t>
            </a:r>
          </a:p>
          <a:p>
            <a:pPr lvl="1">
              <a:tabLst>
                <a:tab pos="1971675" algn="l"/>
              </a:tabLst>
            </a:pPr>
            <a:r>
              <a:rPr lang="en-US" altLang="de-DE" dirty="0"/>
              <a:t>20 – Make to Order Production</a:t>
            </a:r>
          </a:p>
          <a:p>
            <a:pPr lvl="1">
              <a:tabLst>
                <a:tab pos="1971675" algn="l"/>
              </a:tabLst>
            </a:pPr>
            <a:r>
              <a:rPr lang="en-US" altLang="de-DE" dirty="0"/>
              <a:t>50 – Planning without Final Assembly</a:t>
            </a:r>
          </a:p>
          <a:p>
            <a:pPr lvl="1">
              <a:tabLst>
                <a:tab pos="1971675" algn="l"/>
              </a:tabLst>
            </a:pPr>
            <a:r>
              <a:rPr lang="en-US" altLang="de-DE" dirty="0"/>
              <a:t>60 – Planning with Planning Material</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Planning Strategy for Make-to-Order</a:t>
            </a:r>
            <a:endParaRPr lang="de-DE" dirty="0"/>
          </a:p>
        </p:txBody>
      </p:sp>
    </p:spTree>
    <p:extLst>
      <p:ext uri="{BB962C8B-B14F-4D97-AF65-F5344CB8AC3E}">
        <p14:creationId xmlns:p14="http://schemas.microsoft.com/office/powerpoint/2010/main" val="4231703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MPS allows a company to distinguish planning methods between materials that have a strong influence on profit or use critical resources and those that do not</a:t>
            </a:r>
          </a:p>
        </p:txBody>
      </p:sp>
      <p:sp>
        <p:nvSpPr>
          <p:cNvPr id="3" name="Titel 2"/>
          <p:cNvSpPr>
            <a:spLocks noGrp="1"/>
          </p:cNvSpPr>
          <p:nvPr>
            <p:ph type="title"/>
          </p:nvPr>
        </p:nvSpPr>
        <p:spPr/>
        <p:txBody>
          <a:bodyPr/>
          <a:lstStyle/>
          <a:p>
            <a:r>
              <a:rPr lang="en-US" altLang="de-DE" dirty="0"/>
              <a:t>Master Production Scheduling (MPS)</a:t>
            </a:r>
            <a:endParaRPr lang="de-DE" dirty="0"/>
          </a:p>
        </p:txBody>
      </p:sp>
    </p:spTree>
    <p:extLst>
      <p:ext uri="{BB962C8B-B14F-4D97-AF65-F5344CB8AC3E}">
        <p14:creationId xmlns:p14="http://schemas.microsoft.com/office/powerpoint/2010/main" val="71350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 MRP, the system calculates the net requirements while considering available warehouse stock and scheduled receipts from purchasing and production</a:t>
            </a:r>
          </a:p>
          <a:p>
            <a:pPr>
              <a:tabLst>
                <a:tab pos="1971675" algn="l"/>
              </a:tabLst>
            </a:pPr>
            <a:endParaRPr lang="en-US" altLang="de-DE" dirty="0"/>
          </a:p>
          <a:p>
            <a:pPr>
              <a:tabLst>
                <a:tab pos="1971675" algn="l"/>
              </a:tabLst>
            </a:pPr>
            <a:r>
              <a:rPr lang="en-US" altLang="de-DE" dirty="0"/>
              <a:t>During MRP, all levels of the bill of material are planned</a:t>
            </a:r>
          </a:p>
          <a:p>
            <a:pPr>
              <a:tabLst>
                <a:tab pos="1971675" algn="l"/>
              </a:tabLst>
            </a:pPr>
            <a:endParaRPr lang="en-US" altLang="de-DE" dirty="0"/>
          </a:p>
          <a:p>
            <a:pPr>
              <a:tabLst>
                <a:tab pos="1971675" algn="l"/>
              </a:tabLst>
            </a:pPr>
            <a:r>
              <a:rPr lang="en-US" altLang="de-DE" dirty="0"/>
              <a:t>The output of MRP is a detailed production and/or purchasing plan</a:t>
            </a:r>
          </a:p>
          <a:p>
            <a:pPr>
              <a:tabLst>
                <a:tab pos="1971675" algn="l"/>
              </a:tabLst>
            </a:pPr>
            <a:endParaRPr lang="en-US" altLang="de-DE" dirty="0"/>
          </a:p>
          <a:p>
            <a:pPr>
              <a:tabLst>
                <a:tab pos="1971675" algn="l"/>
              </a:tabLst>
            </a:pPr>
            <a:r>
              <a:rPr lang="en-US" altLang="de-DE" dirty="0"/>
              <a:t>Detailed planning level</a:t>
            </a:r>
          </a:p>
          <a:p>
            <a:pPr lvl="1">
              <a:tabLst>
                <a:tab pos="1971675" algn="l"/>
              </a:tabLst>
            </a:pPr>
            <a:r>
              <a:rPr lang="en-US" altLang="de-DE" dirty="0" smtClean="0"/>
              <a:t>Execute primary functions </a:t>
            </a:r>
            <a:endParaRPr lang="en-US" altLang="de-DE" dirty="0"/>
          </a:p>
          <a:p>
            <a:pPr lvl="1">
              <a:tabLst>
                <a:tab pos="1971675" algn="l"/>
              </a:tabLst>
            </a:pPr>
            <a:r>
              <a:rPr lang="en-US" altLang="de-DE" dirty="0"/>
              <a:t>Monitor inventory stocks</a:t>
            </a:r>
          </a:p>
          <a:p>
            <a:pPr lvl="1">
              <a:tabLst>
                <a:tab pos="1971675" algn="l"/>
              </a:tabLst>
            </a:pPr>
            <a:r>
              <a:rPr lang="en-US" altLang="de-DE" dirty="0"/>
              <a:t>Determine material needs</a:t>
            </a:r>
          </a:p>
          <a:p>
            <a:pPr lvl="2">
              <a:tabLst>
                <a:tab pos="1971675" algn="l"/>
              </a:tabLst>
            </a:pPr>
            <a:r>
              <a:rPr lang="en-US" altLang="de-DE" dirty="0"/>
              <a:t>Quantity</a:t>
            </a:r>
          </a:p>
          <a:p>
            <a:pPr lvl="2">
              <a:tabLst>
                <a:tab pos="1971675" algn="l"/>
              </a:tabLst>
            </a:pPr>
            <a:r>
              <a:rPr lang="en-US" altLang="de-DE" dirty="0"/>
              <a:t>Timing</a:t>
            </a:r>
          </a:p>
          <a:p>
            <a:pPr lvl="1">
              <a:tabLst>
                <a:tab pos="1971675" algn="l"/>
              </a:tabLst>
            </a:pPr>
            <a:r>
              <a:rPr lang="en-US" altLang="de-DE" dirty="0"/>
              <a:t>Generate purchase or production orders</a:t>
            </a:r>
          </a:p>
        </p:txBody>
      </p:sp>
      <p:sp>
        <p:nvSpPr>
          <p:cNvPr id="3" name="Titel 2"/>
          <p:cNvSpPr>
            <a:spLocks noGrp="1"/>
          </p:cNvSpPr>
          <p:nvPr>
            <p:ph type="title"/>
          </p:nvPr>
        </p:nvSpPr>
        <p:spPr/>
        <p:txBody>
          <a:bodyPr/>
          <a:lstStyle/>
          <a:p>
            <a:r>
              <a:rPr lang="en-US" altLang="de-DE" dirty="0"/>
              <a:t>Material Requirement Planning (MRP)</a:t>
            </a:r>
            <a:endParaRPr lang="de-DE" dirty="0"/>
          </a:p>
        </p:txBody>
      </p:sp>
    </p:spTree>
    <p:extLst>
      <p:ext uri="{BB962C8B-B14F-4D97-AF65-F5344CB8AC3E}">
        <p14:creationId xmlns:p14="http://schemas.microsoft.com/office/powerpoint/2010/main" val="1833917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Independent Demand – Original source of the demand.</a:t>
            </a:r>
          </a:p>
          <a:p>
            <a:pPr lvl="1">
              <a:tabLst>
                <a:tab pos="1971675" algn="l"/>
              </a:tabLst>
            </a:pPr>
            <a:r>
              <a:rPr lang="en-US" b="1" dirty="0"/>
              <a:t>Independent demand</a:t>
            </a:r>
            <a:r>
              <a:rPr lang="en-US" dirty="0"/>
              <a:t> is demand for a finished product, such as a computer, </a:t>
            </a:r>
            <a:r>
              <a:rPr lang="en-US" dirty="0" smtClean="0"/>
              <a:t>bicycle</a:t>
            </a:r>
            <a:r>
              <a:rPr lang="en-US" dirty="0"/>
              <a:t>, or </a:t>
            </a:r>
            <a:r>
              <a:rPr lang="en-US" dirty="0" smtClean="0"/>
              <a:t>pizza</a:t>
            </a:r>
            <a:r>
              <a:rPr lang="en-US" dirty="0"/>
              <a:t>.</a:t>
            </a:r>
            <a:endParaRPr lang="en-US" altLang="de-DE" dirty="0"/>
          </a:p>
          <a:p>
            <a:pPr>
              <a:tabLst>
                <a:tab pos="1971675" algn="l"/>
              </a:tabLst>
            </a:pPr>
            <a:endParaRPr lang="en-US" altLang="de-DE" dirty="0"/>
          </a:p>
          <a:p>
            <a:pPr>
              <a:tabLst>
                <a:tab pos="1971675" algn="l"/>
              </a:tabLst>
            </a:pPr>
            <a:r>
              <a:rPr lang="en-US" altLang="de-DE" dirty="0"/>
              <a:t>Dependent Demand – Source of demand resides at another level.</a:t>
            </a:r>
          </a:p>
          <a:p>
            <a:pPr lvl="1">
              <a:tabLst>
                <a:tab pos="1971675" algn="l"/>
              </a:tabLst>
            </a:pPr>
            <a:r>
              <a:rPr lang="en-US" b="1" dirty="0"/>
              <a:t>Dependent demand</a:t>
            </a:r>
            <a:r>
              <a:rPr lang="en-US" dirty="0"/>
              <a:t>, on the other hand, is demand for component parts or subassemblies. For example, this would be the microchips in the computer, </a:t>
            </a:r>
            <a:r>
              <a:rPr lang="en-US" dirty="0" smtClean="0"/>
              <a:t>wheels </a:t>
            </a:r>
            <a:r>
              <a:rPr lang="en-US" dirty="0"/>
              <a:t>on the bicycle, or </a:t>
            </a:r>
            <a:r>
              <a:rPr lang="en-US" dirty="0" smtClean="0"/>
              <a:t>cheese </a:t>
            </a:r>
            <a:r>
              <a:rPr lang="en-US" dirty="0"/>
              <a:t>on the pizza</a:t>
            </a:r>
            <a:endParaRPr lang="en-US" altLang="de-DE" dirty="0"/>
          </a:p>
          <a:p>
            <a:endParaRPr lang="de-DE" dirty="0"/>
          </a:p>
        </p:txBody>
      </p:sp>
      <p:sp>
        <p:nvSpPr>
          <p:cNvPr id="3" name="Titel 2"/>
          <p:cNvSpPr>
            <a:spLocks noGrp="1"/>
          </p:cNvSpPr>
          <p:nvPr>
            <p:ph type="title"/>
          </p:nvPr>
        </p:nvSpPr>
        <p:spPr/>
        <p:txBody>
          <a:bodyPr/>
          <a:lstStyle/>
          <a:p>
            <a:r>
              <a:rPr lang="en-US" altLang="de-DE" dirty="0"/>
              <a:t>Demand-Independent vs. Dependent </a:t>
            </a:r>
            <a:endParaRPr lang="de-DE" dirty="0"/>
          </a:p>
        </p:txBody>
      </p:sp>
    </p:spTree>
    <p:extLst>
      <p:ext uri="{BB962C8B-B14F-4D97-AF65-F5344CB8AC3E}">
        <p14:creationId xmlns:p14="http://schemas.microsoft.com/office/powerpoint/2010/main" val="1976063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MRP is used to ensure the availability of materials based on the need generated by MPS or the Demand Program</a:t>
            </a:r>
          </a:p>
          <a:p>
            <a:pPr>
              <a:tabLst>
                <a:tab pos="1971675" algn="l"/>
              </a:tabLst>
            </a:pPr>
            <a:endParaRPr lang="en-US" altLang="de-DE" dirty="0"/>
          </a:p>
          <a:p>
            <a:pPr lvl="1">
              <a:tabLst>
                <a:tab pos="1971675" algn="l"/>
              </a:tabLst>
            </a:pPr>
            <a:r>
              <a:rPr lang="en-US" altLang="de-DE" dirty="0"/>
              <a:t>5 Logical Steps</a:t>
            </a:r>
          </a:p>
          <a:p>
            <a:pPr lvl="2">
              <a:tabLst>
                <a:tab pos="1971675" algn="l"/>
              </a:tabLst>
            </a:pPr>
            <a:r>
              <a:rPr lang="en-US" altLang="de-DE" dirty="0"/>
              <a:t>Net Requirements Calculation</a:t>
            </a:r>
          </a:p>
          <a:p>
            <a:pPr lvl="2">
              <a:tabLst>
                <a:tab pos="1971675" algn="l"/>
              </a:tabLst>
            </a:pPr>
            <a:r>
              <a:rPr lang="en-US" altLang="de-DE" dirty="0"/>
              <a:t>Lot Size Calculation</a:t>
            </a:r>
          </a:p>
          <a:p>
            <a:pPr lvl="2">
              <a:tabLst>
                <a:tab pos="1971675" algn="l"/>
              </a:tabLst>
            </a:pPr>
            <a:r>
              <a:rPr lang="en-US" altLang="de-DE" dirty="0"/>
              <a:t>Procurement Type</a:t>
            </a:r>
          </a:p>
          <a:p>
            <a:pPr lvl="2">
              <a:tabLst>
                <a:tab pos="1971675" algn="l"/>
              </a:tabLst>
            </a:pPr>
            <a:r>
              <a:rPr lang="en-US" altLang="de-DE" dirty="0"/>
              <a:t>Scheduling</a:t>
            </a:r>
          </a:p>
          <a:p>
            <a:pPr lvl="2">
              <a:tabLst>
                <a:tab pos="1971675" algn="l"/>
              </a:tabLst>
            </a:pPr>
            <a:r>
              <a:rPr lang="en-US" altLang="de-DE" dirty="0"/>
              <a:t>BOM Explosion</a:t>
            </a:r>
          </a:p>
        </p:txBody>
      </p:sp>
      <p:sp>
        <p:nvSpPr>
          <p:cNvPr id="3" name="Titel 2"/>
          <p:cNvSpPr>
            <a:spLocks noGrp="1"/>
          </p:cNvSpPr>
          <p:nvPr>
            <p:ph type="title"/>
          </p:nvPr>
        </p:nvSpPr>
        <p:spPr/>
        <p:txBody>
          <a:bodyPr/>
          <a:lstStyle/>
          <a:p>
            <a:r>
              <a:rPr lang="en-US" altLang="de-DE" dirty="0"/>
              <a:t>Material Requirement Planning (MRP)</a:t>
            </a:r>
            <a:endParaRPr lang="de-DE" dirty="0"/>
          </a:p>
        </p:txBody>
      </p:sp>
    </p:spTree>
    <p:extLst>
      <p:ext uri="{BB962C8B-B14F-4D97-AF65-F5344CB8AC3E}">
        <p14:creationId xmlns:p14="http://schemas.microsoft.com/office/powerpoint/2010/main" val="699251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Net Requirements</a:t>
            </a:r>
            <a:endParaRPr lang="de-DE" dirty="0"/>
          </a:p>
        </p:txBody>
      </p:sp>
      <p:grpSp>
        <p:nvGrpSpPr>
          <p:cNvPr id="11" name="Gruppieren 10"/>
          <p:cNvGrpSpPr/>
          <p:nvPr/>
        </p:nvGrpSpPr>
        <p:grpSpPr>
          <a:xfrm>
            <a:off x="2820000" y="2020200"/>
            <a:ext cx="6553200" cy="3733800"/>
            <a:chOff x="1295400" y="1855788"/>
            <a:chExt cx="6553200" cy="3733800"/>
          </a:xfrm>
        </p:grpSpPr>
        <p:sp>
          <p:nvSpPr>
            <p:cNvPr id="4" name="Rectangle 3"/>
            <p:cNvSpPr>
              <a:spLocks noChangeArrowheads="1"/>
            </p:cNvSpPr>
            <p:nvPr/>
          </p:nvSpPr>
          <p:spPr bwMode="auto">
            <a:xfrm>
              <a:off x="1295400" y="1855788"/>
              <a:ext cx="2590800" cy="838200"/>
            </a:xfrm>
            <a:prstGeom prst="rect">
              <a:avLst/>
            </a:prstGeom>
            <a:solidFill>
              <a:srgbClr val="666666"/>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rgbClr val="FFFFFF"/>
                  </a:solidFill>
                </a:rPr>
                <a:t>Procurement </a:t>
              </a:r>
            </a:p>
            <a:p>
              <a:pPr algn="ctr">
                <a:spcBef>
                  <a:spcPct val="0"/>
                </a:spcBef>
                <a:buClrTx/>
                <a:buFontTx/>
                <a:buNone/>
              </a:pPr>
              <a:r>
                <a:rPr lang="en-US" altLang="de-DE" sz="2000">
                  <a:solidFill>
                    <a:srgbClr val="FFFFFF"/>
                  </a:solidFill>
                </a:rPr>
                <a:t>Proposal</a:t>
              </a:r>
            </a:p>
          </p:txBody>
        </p:sp>
        <p:sp>
          <p:nvSpPr>
            <p:cNvPr id="5" name="Rectangle 4"/>
            <p:cNvSpPr>
              <a:spLocks noChangeArrowheads="1"/>
            </p:cNvSpPr>
            <p:nvPr/>
          </p:nvSpPr>
          <p:spPr bwMode="auto">
            <a:xfrm>
              <a:off x="1295400" y="2693988"/>
              <a:ext cx="2590800" cy="533400"/>
            </a:xfrm>
            <a:prstGeom prst="rect">
              <a:avLst/>
            </a:prstGeom>
            <a:solidFill>
              <a:schemeClr val="tx2"/>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chemeClr val="bg1"/>
                  </a:solidFill>
                </a:rPr>
                <a:t>Firmed Receipts</a:t>
              </a:r>
            </a:p>
          </p:txBody>
        </p:sp>
        <p:sp>
          <p:nvSpPr>
            <p:cNvPr id="6" name="Rectangle 5"/>
            <p:cNvSpPr>
              <a:spLocks noChangeArrowheads="1"/>
            </p:cNvSpPr>
            <p:nvPr/>
          </p:nvSpPr>
          <p:spPr bwMode="auto">
            <a:xfrm>
              <a:off x="1295400" y="3227388"/>
              <a:ext cx="2590800" cy="1371600"/>
            </a:xfrm>
            <a:prstGeom prst="rect">
              <a:avLst/>
            </a:prstGeom>
            <a:solidFill>
              <a:schemeClr val="tx2"/>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chemeClr val="bg1"/>
                  </a:solidFill>
                </a:rPr>
                <a:t>Firmed Orders </a:t>
              </a:r>
            </a:p>
            <a:p>
              <a:pPr algn="ctr">
                <a:spcBef>
                  <a:spcPct val="0"/>
                </a:spcBef>
                <a:buClrTx/>
                <a:buFontTx/>
                <a:buNone/>
              </a:pPr>
              <a:r>
                <a:rPr lang="en-US" altLang="de-DE" sz="2000">
                  <a:solidFill>
                    <a:schemeClr val="bg1"/>
                  </a:solidFill>
                </a:rPr>
                <a:t>or Purchase </a:t>
              </a:r>
            </a:p>
            <a:p>
              <a:pPr algn="ctr">
                <a:spcBef>
                  <a:spcPct val="0"/>
                </a:spcBef>
                <a:buClrTx/>
                <a:buFontTx/>
                <a:buNone/>
              </a:pPr>
              <a:r>
                <a:rPr lang="en-US" altLang="de-DE" sz="2000">
                  <a:solidFill>
                    <a:schemeClr val="bg1"/>
                  </a:solidFill>
                </a:rPr>
                <a:t>Requisitions</a:t>
              </a:r>
            </a:p>
          </p:txBody>
        </p:sp>
        <p:sp>
          <p:nvSpPr>
            <p:cNvPr id="7" name="Rectangle 6"/>
            <p:cNvSpPr>
              <a:spLocks noChangeArrowheads="1"/>
            </p:cNvSpPr>
            <p:nvPr/>
          </p:nvSpPr>
          <p:spPr bwMode="auto">
            <a:xfrm>
              <a:off x="5257800" y="1855788"/>
              <a:ext cx="2590800" cy="3200400"/>
            </a:xfrm>
            <a:prstGeom prst="rect">
              <a:avLst/>
            </a:prstGeom>
            <a:solidFill>
              <a:srgbClr val="DBB40D"/>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rgbClr val="000000"/>
                  </a:solidFill>
                </a:rPr>
                <a:t>Requirements – </a:t>
              </a:r>
            </a:p>
            <a:p>
              <a:pPr algn="ctr">
                <a:spcBef>
                  <a:spcPct val="0"/>
                </a:spcBef>
                <a:buClrTx/>
                <a:buFontTx/>
                <a:buNone/>
              </a:pPr>
              <a:r>
                <a:rPr lang="en-US" altLang="de-DE" sz="2000">
                  <a:solidFill>
                    <a:srgbClr val="000000"/>
                  </a:solidFill>
                </a:rPr>
                <a:t>Planned Ind. Req.,</a:t>
              </a:r>
            </a:p>
            <a:p>
              <a:pPr algn="ctr">
                <a:spcBef>
                  <a:spcPct val="0"/>
                </a:spcBef>
                <a:buClrTx/>
                <a:buFontTx/>
                <a:buNone/>
              </a:pPr>
              <a:r>
                <a:rPr lang="en-US" altLang="de-DE" sz="2000">
                  <a:solidFill>
                    <a:srgbClr val="000000"/>
                  </a:solidFill>
                </a:rPr>
                <a:t> Reservations</a:t>
              </a:r>
            </a:p>
            <a:p>
              <a:pPr algn="ctr">
                <a:spcBef>
                  <a:spcPct val="0"/>
                </a:spcBef>
                <a:buClrTx/>
                <a:buFontTx/>
                <a:buNone/>
              </a:pPr>
              <a:r>
                <a:rPr lang="en-US" altLang="de-DE" sz="2000">
                  <a:solidFill>
                    <a:srgbClr val="000000"/>
                  </a:solidFill>
                </a:rPr>
                <a:t>Sales Orders, </a:t>
              </a:r>
            </a:p>
            <a:p>
              <a:pPr algn="ctr">
                <a:spcBef>
                  <a:spcPct val="0"/>
                </a:spcBef>
                <a:buClrTx/>
                <a:buFontTx/>
                <a:buNone/>
              </a:pPr>
              <a:r>
                <a:rPr lang="en-US" altLang="de-DE" sz="2000">
                  <a:solidFill>
                    <a:srgbClr val="000000"/>
                  </a:solidFill>
                </a:rPr>
                <a:t>Etc.</a:t>
              </a:r>
            </a:p>
          </p:txBody>
        </p:sp>
        <p:sp>
          <p:nvSpPr>
            <p:cNvPr id="8" name="Rectangle 7"/>
            <p:cNvSpPr>
              <a:spLocks noChangeArrowheads="1"/>
            </p:cNvSpPr>
            <p:nvPr/>
          </p:nvSpPr>
          <p:spPr bwMode="auto">
            <a:xfrm>
              <a:off x="1295400" y="4598988"/>
              <a:ext cx="2590800" cy="990600"/>
            </a:xfrm>
            <a:prstGeom prst="rect">
              <a:avLst/>
            </a:prstGeom>
            <a:solidFill>
              <a:srgbClr val="999999"/>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chemeClr val="bg1"/>
                  </a:solidFill>
                </a:rPr>
                <a:t>Stock</a:t>
              </a:r>
            </a:p>
          </p:txBody>
        </p:sp>
        <p:sp>
          <p:nvSpPr>
            <p:cNvPr id="9" name="Rectangle 8"/>
            <p:cNvSpPr>
              <a:spLocks noChangeArrowheads="1"/>
            </p:cNvSpPr>
            <p:nvPr/>
          </p:nvSpPr>
          <p:spPr bwMode="auto">
            <a:xfrm>
              <a:off x="5257800" y="5056188"/>
              <a:ext cx="2590800" cy="533400"/>
            </a:xfrm>
            <a:prstGeom prst="rect">
              <a:avLst/>
            </a:prstGeom>
            <a:solidFill>
              <a:srgbClr val="999999"/>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dirty="0">
                  <a:solidFill>
                    <a:schemeClr val="bg1"/>
                  </a:solidFill>
                </a:rPr>
                <a:t>Safety Stock</a:t>
              </a:r>
            </a:p>
          </p:txBody>
        </p:sp>
        <p:sp>
          <p:nvSpPr>
            <p:cNvPr id="10" name="AutoShape 9"/>
            <p:cNvSpPr>
              <a:spLocks noChangeArrowheads="1"/>
            </p:cNvSpPr>
            <p:nvPr/>
          </p:nvSpPr>
          <p:spPr bwMode="auto">
            <a:xfrm>
              <a:off x="3581400" y="2008188"/>
              <a:ext cx="1600200" cy="609600"/>
            </a:xfrm>
            <a:prstGeom prst="leftArrow">
              <a:avLst>
                <a:gd name="adj1" fmla="val 50000"/>
                <a:gd name="adj2" fmla="val 65625"/>
              </a:avLst>
            </a:prstGeom>
            <a:solidFill>
              <a:srgbClr val="FFFFFF"/>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rgbClr val="000000"/>
                  </a:solidFill>
                </a:rPr>
                <a:t>Shortage</a:t>
              </a:r>
            </a:p>
          </p:txBody>
        </p:sp>
      </p:grpSp>
    </p:spTree>
    <p:extLst>
      <p:ext uri="{BB962C8B-B14F-4D97-AF65-F5344CB8AC3E}">
        <p14:creationId xmlns:p14="http://schemas.microsoft.com/office/powerpoint/2010/main" val="2194185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en-US" dirty="0"/>
              <a:t>Understand a manufacturing process cycle</a:t>
            </a:r>
          </a:p>
          <a:p>
            <a:r>
              <a:rPr lang="en-US" dirty="0"/>
              <a:t>Get familiar with the basics of a production plan</a:t>
            </a:r>
            <a:endParaRPr lang="de-DE" dirty="0"/>
          </a:p>
        </p:txBody>
      </p:sp>
    </p:spTree>
    <p:extLst>
      <p:ext uri="{BB962C8B-B14F-4D97-AF65-F5344CB8AC3E}">
        <p14:creationId xmlns:p14="http://schemas.microsoft.com/office/powerpoint/2010/main" val="1760077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Static</a:t>
            </a:r>
          </a:p>
          <a:p>
            <a:pPr lvl="1">
              <a:tabLst>
                <a:tab pos="1971675" algn="l"/>
              </a:tabLst>
            </a:pPr>
            <a:r>
              <a:rPr lang="en-US" altLang="de-DE" dirty="0"/>
              <a:t>Based on fixed values in the Material Master</a:t>
            </a:r>
          </a:p>
          <a:p>
            <a:pPr lvl="1">
              <a:tabLst>
                <a:tab pos="1971675" algn="l"/>
              </a:tabLst>
            </a:pPr>
            <a:endParaRPr lang="en-US" altLang="de-DE" dirty="0"/>
          </a:p>
          <a:p>
            <a:pPr>
              <a:tabLst>
                <a:tab pos="1971675" algn="l"/>
              </a:tabLst>
            </a:pPr>
            <a:r>
              <a:rPr lang="en-US" altLang="de-DE" dirty="0"/>
              <a:t>Periodic</a:t>
            </a:r>
          </a:p>
          <a:p>
            <a:pPr lvl="1">
              <a:tabLst>
                <a:tab pos="1971675" algn="l"/>
              </a:tabLst>
            </a:pPr>
            <a:r>
              <a:rPr lang="en-US" altLang="de-DE" dirty="0"/>
              <a:t>Groups net requirements together from multiple periods</a:t>
            </a:r>
          </a:p>
          <a:p>
            <a:pPr lvl="1">
              <a:tabLst>
                <a:tab pos="1971675" algn="l"/>
              </a:tabLst>
            </a:pPr>
            <a:endParaRPr lang="en-US" altLang="de-DE" dirty="0"/>
          </a:p>
          <a:p>
            <a:pPr>
              <a:tabLst>
                <a:tab pos="1971675" algn="l"/>
              </a:tabLst>
            </a:pPr>
            <a:r>
              <a:rPr lang="en-US" altLang="de-DE" dirty="0" smtClean="0"/>
              <a:t>Optimized</a:t>
            </a:r>
            <a:endParaRPr lang="en-US" altLang="de-DE" dirty="0"/>
          </a:p>
          <a:p>
            <a:pPr lvl="1">
              <a:tabLst>
                <a:tab pos="1971675" algn="l"/>
              </a:tabLst>
            </a:pPr>
            <a:r>
              <a:rPr lang="en-US" altLang="de-DE" dirty="0"/>
              <a:t>Calculates the optimum lot size for a several periods of net requirements</a:t>
            </a:r>
          </a:p>
        </p:txBody>
      </p:sp>
      <p:sp>
        <p:nvSpPr>
          <p:cNvPr id="3" name="Titel 2"/>
          <p:cNvSpPr>
            <a:spLocks noGrp="1"/>
          </p:cNvSpPr>
          <p:nvPr>
            <p:ph type="title"/>
          </p:nvPr>
        </p:nvSpPr>
        <p:spPr/>
        <p:txBody>
          <a:bodyPr/>
          <a:lstStyle/>
          <a:p>
            <a:r>
              <a:rPr lang="en-US" altLang="de-DE" dirty="0"/>
              <a:t>Lot sizing</a:t>
            </a:r>
            <a:endParaRPr lang="de-DE" dirty="0"/>
          </a:p>
        </p:txBody>
      </p:sp>
    </p:spTree>
    <p:extLst>
      <p:ext uri="{BB962C8B-B14F-4D97-AF65-F5344CB8AC3E}">
        <p14:creationId xmlns:p14="http://schemas.microsoft.com/office/powerpoint/2010/main" val="2656679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External Procurement</a:t>
            </a:r>
          </a:p>
          <a:p>
            <a:pPr lvl="1">
              <a:tabLst>
                <a:tab pos="1971675" algn="l"/>
              </a:tabLst>
            </a:pPr>
            <a:r>
              <a:rPr lang="en-US" altLang="de-DE" dirty="0"/>
              <a:t>Purchase Requisition</a:t>
            </a:r>
          </a:p>
          <a:p>
            <a:pPr lvl="1">
              <a:tabLst>
                <a:tab pos="1971675" algn="l"/>
              </a:tabLst>
            </a:pPr>
            <a:r>
              <a:rPr lang="en-US" altLang="de-DE" dirty="0"/>
              <a:t>Purchase Order</a:t>
            </a:r>
          </a:p>
          <a:p>
            <a:pPr lvl="1">
              <a:tabLst>
                <a:tab pos="1971675" algn="l"/>
              </a:tabLst>
            </a:pPr>
            <a:r>
              <a:rPr lang="en-US" altLang="de-DE" dirty="0"/>
              <a:t>Schedule Line</a:t>
            </a:r>
          </a:p>
          <a:p>
            <a:pPr lvl="1">
              <a:tabLst>
                <a:tab pos="1971675" algn="l"/>
              </a:tabLst>
            </a:pPr>
            <a:endParaRPr lang="en-US" altLang="de-DE" dirty="0"/>
          </a:p>
          <a:p>
            <a:pPr>
              <a:tabLst>
                <a:tab pos="1971675" algn="l"/>
              </a:tabLst>
            </a:pPr>
            <a:r>
              <a:rPr lang="en-US" altLang="de-DE" dirty="0"/>
              <a:t>Internal Procurement</a:t>
            </a:r>
          </a:p>
          <a:p>
            <a:pPr lvl="1">
              <a:tabLst>
                <a:tab pos="1971675" algn="l"/>
              </a:tabLst>
            </a:pPr>
            <a:r>
              <a:rPr lang="en-US" altLang="de-DE" dirty="0"/>
              <a:t>Planned Order</a:t>
            </a:r>
          </a:p>
          <a:p>
            <a:pPr lvl="1">
              <a:tabLst>
                <a:tab pos="1971675" algn="l"/>
              </a:tabLst>
            </a:pPr>
            <a:r>
              <a:rPr lang="en-US" altLang="de-DE" dirty="0"/>
              <a:t>Production Order</a:t>
            </a:r>
          </a:p>
          <a:p>
            <a:pPr lvl="1">
              <a:tabLst>
                <a:tab pos="1971675" algn="l"/>
              </a:tabLst>
            </a:pPr>
            <a:r>
              <a:rPr lang="en-US" altLang="de-DE" dirty="0"/>
              <a:t>Process Order</a:t>
            </a:r>
          </a:p>
        </p:txBody>
      </p:sp>
      <p:sp>
        <p:nvSpPr>
          <p:cNvPr id="3" name="Titel 2"/>
          <p:cNvSpPr>
            <a:spLocks noGrp="1"/>
          </p:cNvSpPr>
          <p:nvPr>
            <p:ph type="title"/>
          </p:nvPr>
        </p:nvSpPr>
        <p:spPr/>
        <p:txBody>
          <a:bodyPr/>
          <a:lstStyle/>
          <a:p>
            <a:r>
              <a:rPr lang="en-US" altLang="de-DE" dirty="0"/>
              <a:t>Procurement Type</a:t>
            </a:r>
            <a:endParaRPr lang="de-DE" dirty="0"/>
          </a:p>
        </p:txBody>
      </p:sp>
    </p:spTree>
    <p:extLst>
      <p:ext uri="{BB962C8B-B14F-4D97-AF65-F5344CB8AC3E}">
        <p14:creationId xmlns:p14="http://schemas.microsoft.com/office/powerpoint/2010/main" val="176657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Multi-Level Scheduling</a:t>
            </a:r>
            <a:endParaRPr lang="de-DE" dirty="0"/>
          </a:p>
        </p:txBody>
      </p:sp>
      <p:grpSp>
        <p:nvGrpSpPr>
          <p:cNvPr id="36" name="Gruppieren 35"/>
          <p:cNvGrpSpPr/>
          <p:nvPr/>
        </p:nvGrpSpPr>
        <p:grpSpPr>
          <a:xfrm>
            <a:off x="2172300" y="1381277"/>
            <a:ext cx="7821704" cy="4998198"/>
            <a:chOff x="684213" y="1310527"/>
            <a:chExt cx="7821704" cy="4998198"/>
          </a:xfrm>
        </p:grpSpPr>
        <p:sp>
          <p:nvSpPr>
            <p:cNvPr id="4" name="Line 3"/>
            <p:cNvSpPr>
              <a:spLocks noChangeShapeType="1"/>
            </p:cNvSpPr>
            <p:nvPr/>
          </p:nvSpPr>
          <p:spPr bwMode="auto">
            <a:xfrm>
              <a:off x="684213" y="1857375"/>
              <a:ext cx="0" cy="41148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5" name="Line 4"/>
            <p:cNvSpPr>
              <a:spLocks noChangeShapeType="1"/>
            </p:cNvSpPr>
            <p:nvPr/>
          </p:nvSpPr>
          <p:spPr bwMode="auto">
            <a:xfrm>
              <a:off x="684213" y="5972175"/>
              <a:ext cx="7772400" cy="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6" name="Text Box 5"/>
            <p:cNvSpPr txBox="1">
              <a:spLocks noChangeArrowheads="1"/>
            </p:cNvSpPr>
            <p:nvPr/>
          </p:nvSpPr>
          <p:spPr bwMode="auto">
            <a:xfrm>
              <a:off x="6170613" y="5972175"/>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600"/>
                <a:t>Time</a:t>
              </a:r>
            </a:p>
          </p:txBody>
        </p:sp>
        <p:sp>
          <p:nvSpPr>
            <p:cNvPr id="7" name="Rectangle 6"/>
            <p:cNvSpPr>
              <a:spLocks noChangeArrowheads="1"/>
            </p:cNvSpPr>
            <p:nvPr/>
          </p:nvSpPr>
          <p:spPr bwMode="auto">
            <a:xfrm>
              <a:off x="5561013" y="2466975"/>
              <a:ext cx="2133600" cy="304800"/>
            </a:xfrm>
            <a:prstGeom prst="rect">
              <a:avLst/>
            </a:prstGeom>
            <a:solidFill>
              <a:schemeClr val="tx2"/>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chemeClr val="bg1"/>
                  </a:solidFill>
                </a:rPr>
                <a:t>Finished Product</a:t>
              </a:r>
            </a:p>
          </p:txBody>
        </p:sp>
        <p:sp>
          <p:nvSpPr>
            <p:cNvPr id="8" name="Rectangle 7"/>
            <p:cNvSpPr>
              <a:spLocks noChangeArrowheads="1"/>
            </p:cNvSpPr>
            <p:nvPr/>
          </p:nvSpPr>
          <p:spPr bwMode="auto">
            <a:xfrm>
              <a:off x="3427413" y="3228975"/>
              <a:ext cx="2133600" cy="304800"/>
            </a:xfrm>
            <a:prstGeom prst="rect">
              <a:avLst/>
            </a:prstGeom>
            <a:solidFill>
              <a:schemeClr val="tx2"/>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chemeClr val="bg1"/>
                  </a:solidFill>
                </a:rPr>
                <a:t>Assembly 1</a:t>
              </a:r>
            </a:p>
          </p:txBody>
        </p:sp>
        <p:sp>
          <p:nvSpPr>
            <p:cNvPr id="9" name="Rectangle 8"/>
            <p:cNvSpPr>
              <a:spLocks noChangeArrowheads="1"/>
            </p:cNvSpPr>
            <p:nvPr/>
          </p:nvSpPr>
          <p:spPr bwMode="auto">
            <a:xfrm>
              <a:off x="3198813" y="3609975"/>
              <a:ext cx="2362200" cy="304800"/>
            </a:xfrm>
            <a:prstGeom prst="rect">
              <a:avLst/>
            </a:prstGeom>
            <a:solidFill>
              <a:srgbClr val="DBB40D"/>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t>Semi-Finished Good</a:t>
              </a:r>
            </a:p>
          </p:txBody>
        </p:sp>
        <p:sp>
          <p:nvSpPr>
            <p:cNvPr id="10" name="Rectangle 9"/>
            <p:cNvSpPr>
              <a:spLocks noChangeArrowheads="1"/>
            </p:cNvSpPr>
            <p:nvPr/>
          </p:nvSpPr>
          <p:spPr bwMode="auto">
            <a:xfrm>
              <a:off x="1065213" y="4295775"/>
              <a:ext cx="2133600" cy="304800"/>
            </a:xfrm>
            <a:prstGeom prst="rect">
              <a:avLst/>
            </a:prstGeom>
            <a:solidFill>
              <a:srgbClr val="DBB40D"/>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t>Raw Material</a:t>
              </a:r>
            </a:p>
          </p:txBody>
        </p:sp>
        <p:sp>
          <p:nvSpPr>
            <p:cNvPr id="11" name="Rectangle 10"/>
            <p:cNvSpPr>
              <a:spLocks noChangeArrowheads="1"/>
            </p:cNvSpPr>
            <p:nvPr/>
          </p:nvSpPr>
          <p:spPr bwMode="auto">
            <a:xfrm>
              <a:off x="1065213" y="4752975"/>
              <a:ext cx="2133600" cy="304800"/>
            </a:xfrm>
            <a:prstGeom prst="rect">
              <a:avLst/>
            </a:prstGeom>
            <a:solidFill>
              <a:srgbClr val="DBB40D"/>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t>Component</a:t>
              </a:r>
            </a:p>
          </p:txBody>
        </p:sp>
        <p:sp>
          <p:nvSpPr>
            <p:cNvPr id="12" name="Line 11"/>
            <p:cNvSpPr>
              <a:spLocks noChangeShapeType="1"/>
            </p:cNvSpPr>
            <p:nvPr/>
          </p:nvSpPr>
          <p:spPr bwMode="auto">
            <a:xfrm>
              <a:off x="5561013" y="2466975"/>
              <a:ext cx="0" cy="7620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2"/>
            <p:cNvSpPr>
              <a:spLocks noChangeShapeType="1"/>
            </p:cNvSpPr>
            <p:nvPr/>
          </p:nvSpPr>
          <p:spPr bwMode="auto">
            <a:xfrm>
              <a:off x="3198813" y="3609975"/>
              <a:ext cx="0" cy="6858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3"/>
            <p:cNvSpPr>
              <a:spLocks noChangeShapeType="1"/>
            </p:cNvSpPr>
            <p:nvPr/>
          </p:nvSpPr>
          <p:spPr bwMode="auto">
            <a:xfrm>
              <a:off x="9128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a:off x="12938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5"/>
            <p:cNvSpPr>
              <a:spLocks noChangeShapeType="1"/>
            </p:cNvSpPr>
            <p:nvPr/>
          </p:nvSpPr>
          <p:spPr bwMode="auto">
            <a:xfrm>
              <a:off x="17510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6"/>
            <p:cNvSpPr>
              <a:spLocks noChangeShapeType="1"/>
            </p:cNvSpPr>
            <p:nvPr/>
          </p:nvSpPr>
          <p:spPr bwMode="auto">
            <a:xfrm>
              <a:off x="22082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7"/>
            <p:cNvSpPr>
              <a:spLocks noChangeShapeType="1"/>
            </p:cNvSpPr>
            <p:nvPr/>
          </p:nvSpPr>
          <p:spPr bwMode="auto">
            <a:xfrm>
              <a:off x="26654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a:off x="31226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9"/>
            <p:cNvSpPr>
              <a:spLocks noChangeShapeType="1"/>
            </p:cNvSpPr>
            <p:nvPr/>
          </p:nvSpPr>
          <p:spPr bwMode="auto">
            <a:xfrm>
              <a:off x="35798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1" name="Line 20"/>
            <p:cNvSpPr>
              <a:spLocks noChangeShapeType="1"/>
            </p:cNvSpPr>
            <p:nvPr/>
          </p:nvSpPr>
          <p:spPr bwMode="auto">
            <a:xfrm>
              <a:off x="40370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1"/>
            <p:cNvSpPr>
              <a:spLocks noChangeShapeType="1"/>
            </p:cNvSpPr>
            <p:nvPr/>
          </p:nvSpPr>
          <p:spPr bwMode="auto">
            <a:xfrm>
              <a:off x="44942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3" name="Line 22"/>
            <p:cNvSpPr>
              <a:spLocks noChangeShapeType="1"/>
            </p:cNvSpPr>
            <p:nvPr/>
          </p:nvSpPr>
          <p:spPr bwMode="auto">
            <a:xfrm>
              <a:off x="63230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3"/>
            <p:cNvSpPr>
              <a:spLocks noChangeShapeType="1"/>
            </p:cNvSpPr>
            <p:nvPr/>
          </p:nvSpPr>
          <p:spPr bwMode="auto">
            <a:xfrm>
              <a:off x="67802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5" name="Line 24"/>
            <p:cNvSpPr>
              <a:spLocks noChangeShapeType="1"/>
            </p:cNvSpPr>
            <p:nvPr/>
          </p:nvSpPr>
          <p:spPr bwMode="auto">
            <a:xfrm>
              <a:off x="72374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6" name="Line 25"/>
            <p:cNvSpPr>
              <a:spLocks noChangeShapeType="1"/>
            </p:cNvSpPr>
            <p:nvPr/>
          </p:nvSpPr>
          <p:spPr bwMode="auto">
            <a:xfrm>
              <a:off x="76946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7" name="Line 26"/>
            <p:cNvSpPr>
              <a:spLocks noChangeShapeType="1"/>
            </p:cNvSpPr>
            <p:nvPr/>
          </p:nvSpPr>
          <p:spPr bwMode="auto">
            <a:xfrm>
              <a:off x="49514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8" name="Line 27"/>
            <p:cNvSpPr>
              <a:spLocks noChangeShapeType="1"/>
            </p:cNvSpPr>
            <p:nvPr/>
          </p:nvSpPr>
          <p:spPr bwMode="auto">
            <a:xfrm>
              <a:off x="54086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9" name="Line 28"/>
            <p:cNvSpPr>
              <a:spLocks noChangeShapeType="1"/>
            </p:cNvSpPr>
            <p:nvPr/>
          </p:nvSpPr>
          <p:spPr bwMode="auto">
            <a:xfrm>
              <a:off x="58658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30" name="Rectangle 29"/>
            <p:cNvSpPr>
              <a:spLocks noChangeArrowheads="1"/>
            </p:cNvSpPr>
            <p:nvPr/>
          </p:nvSpPr>
          <p:spPr bwMode="auto">
            <a:xfrm>
              <a:off x="1370013" y="1476375"/>
              <a:ext cx="685800" cy="304800"/>
            </a:xfrm>
            <a:prstGeom prst="rect">
              <a:avLst/>
            </a:prstGeom>
            <a:solidFill>
              <a:schemeClr val="tx2"/>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solidFill>
                  <a:schemeClr val="bg1"/>
                </a:solidFill>
              </a:endParaRPr>
            </a:p>
          </p:txBody>
        </p:sp>
        <p:sp>
          <p:nvSpPr>
            <p:cNvPr id="31" name="AutoShape 30"/>
            <p:cNvSpPr>
              <a:spLocks noChangeArrowheads="1"/>
            </p:cNvSpPr>
            <p:nvPr/>
          </p:nvSpPr>
          <p:spPr bwMode="auto">
            <a:xfrm>
              <a:off x="7237413" y="1781175"/>
              <a:ext cx="990600" cy="685800"/>
            </a:xfrm>
            <a:prstGeom prst="downArrow">
              <a:avLst>
                <a:gd name="adj1" fmla="val 50000"/>
                <a:gd name="adj2" fmla="val 25000"/>
              </a:avLst>
            </a:prstGeom>
            <a:solidFill>
              <a:srgbClr val="B2E6B2"/>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32" name="Text Box 31"/>
            <p:cNvSpPr txBox="1">
              <a:spLocks noChangeArrowheads="1"/>
            </p:cNvSpPr>
            <p:nvPr/>
          </p:nvSpPr>
          <p:spPr bwMode="auto">
            <a:xfrm>
              <a:off x="6981917" y="1310527"/>
              <a:ext cx="1524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dirty="0"/>
                <a:t>Requirements</a:t>
              </a:r>
            </a:p>
            <a:p>
              <a:pPr algn="ctr">
                <a:spcBef>
                  <a:spcPct val="0"/>
                </a:spcBef>
                <a:buClrTx/>
                <a:buFontTx/>
                <a:buNone/>
              </a:pPr>
              <a:r>
                <a:rPr lang="en-US" altLang="de-DE" sz="1400" dirty="0"/>
                <a:t>Date</a:t>
              </a:r>
            </a:p>
          </p:txBody>
        </p:sp>
        <p:sp>
          <p:nvSpPr>
            <p:cNvPr id="33" name="Rectangle 32"/>
            <p:cNvSpPr>
              <a:spLocks noChangeArrowheads="1"/>
            </p:cNvSpPr>
            <p:nvPr/>
          </p:nvSpPr>
          <p:spPr bwMode="auto">
            <a:xfrm>
              <a:off x="1370013" y="1857375"/>
              <a:ext cx="685800" cy="304800"/>
            </a:xfrm>
            <a:prstGeom prst="rect">
              <a:avLst/>
            </a:prstGeom>
            <a:solidFill>
              <a:srgbClr val="DBB40D"/>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34" name="Text Box 33"/>
            <p:cNvSpPr txBox="1">
              <a:spLocks noChangeArrowheads="1"/>
            </p:cNvSpPr>
            <p:nvPr/>
          </p:nvSpPr>
          <p:spPr bwMode="auto">
            <a:xfrm>
              <a:off x="2055813" y="1476375"/>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t>Planned Order</a:t>
              </a:r>
            </a:p>
          </p:txBody>
        </p:sp>
        <p:sp>
          <p:nvSpPr>
            <p:cNvPr id="35" name="Text Box 34"/>
            <p:cNvSpPr txBox="1">
              <a:spLocks noChangeArrowheads="1"/>
            </p:cNvSpPr>
            <p:nvPr/>
          </p:nvSpPr>
          <p:spPr bwMode="auto">
            <a:xfrm>
              <a:off x="2055813" y="1857375"/>
              <a:ext cx="297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t>Purchase Requisition</a:t>
              </a:r>
            </a:p>
          </p:txBody>
        </p:sp>
      </p:grpSp>
    </p:spTree>
    <p:extLst>
      <p:ext uri="{BB962C8B-B14F-4D97-AF65-F5344CB8AC3E}">
        <p14:creationId xmlns:p14="http://schemas.microsoft.com/office/powerpoint/2010/main" val="2446435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Whether or not a material is planned using MRP or Consumption Based is determined by the MRP Type on the MRP1 screen of the Material Master</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MRP vs. Consumption-Based </a:t>
            </a:r>
            <a:endParaRPr lang="de-DE" dirty="0"/>
          </a:p>
        </p:txBody>
      </p:sp>
      <p:grpSp>
        <p:nvGrpSpPr>
          <p:cNvPr id="11" name="Gruppieren 10"/>
          <p:cNvGrpSpPr/>
          <p:nvPr/>
        </p:nvGrpSpPr>
        <p:grpSpPr>
          <a:xfrm>
            <a:off x="2515200" y="3360821"/>
            <a:ext cx="7162800" cy="2155825"/>
            <a:chOff x="914400" y="3048000"/>
            <a:chExt cx="7162800" cy="2155825"/>
          </a:xfrm>
        </p:grpSpPr>
        <p:sp>
          <p:nvSpPr>
            <p:cNvPr id="4" name="Text Box 5"/>
            <p:cNvSpPr txBox="1">
              <a:spLocks noChangeArrowheads="1"/>
            </p:cNvSpPr>
            <p:nvPr/>
          </p:nvSpPr>
          <p:spPr bwMode="auto">
            <a:xfrm>
              <a:off x="914400" y="3055938"/>
              <a:ext cx="3352800" cy="461962"/>
            </a:xfrm>
            <a:prstGeom prst="rect">
              <a:avLst/>
            </a:prstGeom>
            <a:solidFill>
              <a:srgbClr val="999999"/>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MRP</a:t>
              </a:r>
            </a:p>
          </p:txBody>
        </p:sp>
        <p:sp>
          <p:nvSpPr>
            <p:cNvPr id="5" name="Text Box 6"/>
            <p:cNvSpPr txBox="1">
              <a:spLocks noChangeArrowheads="1"/>
            </p:cNvSpPr>
            <p:nvPr/>
          </p:nvSpPr>
          <p:spPr bwMode="auto">
            <a:xfrm>
              <a:off x="4711700" y="3675063"/>
              <a:ext cx="3352800" cy="461962"/>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VB – Reorder-Point</a:t>
              </a:r>
            </a:p>
          </p:txBody>
        </p:sp>
        <p:sp>
          <p:nvSpPr>
            <p:cNvPr id="6" name="Text Box 7"/>
            <p:cNvSpPr txBox="1">
              <a:spLocks noChangeArrowheads="1"/>
            </p:cNvSpPr>
            <p:nvPr/>
          </p:nvSpPr>
          <p:spPr bwMode="auto">
            <a:xfrm>
              <a:off x="4711700" y="3048000"/>
              <a:ext cx="3365500" cy="461963"/>
            </a:xfrm>
            <a:prstGeom prst="rect">
              <a:avLst/>
            </a:prstGeom>
            <a:solidFill>
              <a:srgbClr val="999999"/>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Consumption Based</a:t>
              </a:r>
            </a:p>
          </p:txBody>
        </p:sp>
        <p:sp>
          <p:nvSpPr>
            <p:cNvPr id="7" name="Text Box 8"/>
            <p:cNvSpPr txBox="1">
              <a:spLocks noChangeArrowheads="1"/>
            </p:cNvSpPr>
            <p:nvPr/>
          </p:nvSpPr>
          <p:spPr bwMode="auto">
            <a:xfrm>
              <a:off x="4711700" y="4208463"/>
              <a:ext cx="3349625" cy="461962"/>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VV – Forecast Based</a:t>
              </a:r>
            </a:p>
          </p:txBody>
        </p:sp>
        <p:sp>
          <p:nvSpPr>
            <p:cNvPr id="8" name="Text Box 9"/>
            <p:cNvSpPr txBox="1">
              <a:spLocks noChangeArrowheads="1"/>
            </p:cNvSpPr>
            <p:nvPr/>
          </p:nvSpPr>
          <p:spPr bwMode="auto">
            <a:xfrm>
              <a:off x="4711700" y="4741863"/>
              <a:ext cx="3352800" cy="461962"/>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dirty="0">
                  <a:solidFill>
                    <a:schemeClr val="bg1"/>
                  </a:solidFill>
                </a:rPr>
                <a:t>RP – Replenishment</a:t>
              </a:r>
            </a:p>
          </p:txBody>
        </p:sp>
        <p:sp>
          <p:nvSpPr>
            <p:cNvPr id="9" name="Text Box 10"/>
            <p:cNvSpPr txBox="1">
              <a:spLocks noChangeArrowheads="1"/>
            </p:cNvSpPr>
            <p:nvPr/>
          </p:nvSpPr>
          <p:spPr bwMode="auto">
            <a:xfrm>
              <a:off x="914400" y="3733800"/>
              <a:ext cx="3352800" cy="461963"/>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PD – MRP</a:t>
              </a:r>
            </a:p>
          </p:txBody>
        </p:sp>
        <p:sp>
          <p:nvSpPr>
            <p:cNvPr id="10" name="Text Box 11"/>
            <p:cNvSpPr txBox="1">
              <a:spLocks noChangeArrowheads="1"/>
            </p:cNvSpPr>
            <p:nvPr/>
          </p:nvSpPr>
          <p:spPr bwMode="auto">
            <a:xfrm>
              <a:off x="914400" y="4267200"/>
              <a:ext cx="3352800" cy="461963"/>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VSD – Seasonal MRP</a:t>
              </a:r>
            </a:p>
          </p:txBody>
        </p:sp>
      </p:grpSp>
    </p:spTree>
    <p:extLst>
      <p:ext uri="{BB962C8B-B14F-4D97-AF65-F5344CB8AC3E}">
        <p14:creationId xmlns:p14="http://schemas.microsoft.com/office/powerpoint/2010/main" val="222897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Consumption-Based </a:t>
            </a:r>
            <a:endParaRPr lang="de-DE" dirty="0"/>
          </a:p>
        </p:txBody>
      </p:sp>
      <p:grpSp>
        <p:nvGrpSpPr>
          <p:cNvPr id="22" name="Gruppieren 21"/>
          <p:cNvGrpSpPr/>
          <p:nvPr/>
        </p:nvGrpSpPr>
        <p:grpSpPr>
          <a:xfrm>
            <a:off x="2324700" y="1615387"/>
            <a:ext cx="7543800" cy="4543425"/>
            <a:chOff x="755650" y="1524000"/>
            <a:chExt cx="7543800" cy="4543425"/>
          </a:xfrm>
        </p:grpSpPr>
        <p:sp>
          <p:nvSpPr>
            <p:cNvPr id="4" name="Line 4"/>
            <p:cNvSpPr>
              <a:spLocks noChangeShapeType="1"/>
            </p:cNvSpPr>
            <p:nvPr/>
          </p:nvSpPr>
          <p:spPr bwMode="auto">
            <a:xfrm>
              <a:off x="908050" y="5410200"/>
              <a:ext cx="7391400" cy="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5" name="Line 5"/>
            <p:cNvSpPr>
              <a:spLocks noChangeShapeType="1"/>
            </p:cNvSpPr>
            <p:nvPr/>
          </p:nvSpPr>
          <p:spPr bwMode="auto">
            <a:xfrm flipV="1">
              <a:off x="908050" y="1524000"/>
              <a:ext cx="0" cy="3886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6" name="Line 6"/>
            <p:cNvSpPr>
              <a:spLocks noChangeShapeType="1"/>
            </p:cNvSpPr>
            <p:nvPr/>
          </p:nvSpPr>
          <p:spPr bwMode="auto">
            <a:xfrm>
              <a:off x="908050" y="4800600"/>
              <a:ext cx="7391400" cy="0"/>
            </a:xfrm>
            <a:prstGeom prst="line">
              <a:avLst/>
            </a:prstGeom>
            <a:noFill/>
            <a:ln w="25400">
              <a:solidFill>
                <a:srgbClr val="DBB40D"/>
              </a:solidFill>
              <a:prstDash val="dash"/>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7" name="Line 7"/>
            <p:cNvSpPr>
              <a:spLocks noChangeShapeType="1"/>
            </p:cNvSpPr>
            <p:nvPr/>
          </p:nvSpPr>
          <p:spPr bwMode="auto">
            <a:xfrm>
              <a:off x="908050" y="3429000"/>
              <a:ext cx="6705600" cy="0"/>
            </a:xfrm>
            <a:prstGeom prst="line">
              <a:avLst/>
            </a:prstGeom>
            <a:noFill/>
            <a:ln w="25400">
              <a:solidFill>
                <a:srgbClr val="B2E6B2"/>
              </a:solidFill>
              <a:prstDash val="dash"/>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8" name="Line 8"/>
            <p:cNvSpPr>
              <a:spLocks noChangeShapeType="1"/>
            </p:cNvSpPr>
            <p:nvPr/>
          </p:nvSpPr>
          <p:spPr bwMode="auto">
            <a:xfrm>
              <a:off x="908050" y="2133600"/>
              <a:ext cx="3352800" cy="26670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9" name="Line 9"/>
            <p:cNvSpPr>
              <a:spLocks noChangeShapeType="1"/>
            </p:cNvSpPr>
            <p:nvPr/>
          </p:nvSpPr>
          <p:spPr bwMode="auto">
            <a:xfrm flipV="1">
              <a:off x="4260850" y="1676400"/>
              <a:ext cx="0" cy="3124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10"/>
            <p:cNvSpPr>
              <a:spLocks noChangeShapeType="1"/>
            </p:cNvSpPr>
            <p:nvPr/>
          </p:nvSpPr>
          <p:spPr bwMode="auto">
            <a:xfrm flipV="1">
              <a:off x="7613650" y="1676400"/>
              <a:ext cx="0" cy="3124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1"/>
            <p:cNvSpPr>
              <a:spLocks noChangeShapeType="1"/>
            </p:cNvSpPr>
            <p:nvPr/>
          </p:nvSpPr>
          <p:spPr bwMode="auto">
            <a:xfrm>
              <a:off x="7613650" y="2133600"/>
              <a:ext cx="609600" cy="6096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2" name="AutoShape 12"/>
            <p:cNvSpPr>
              <a:spLocks/>
            </p:cNvSpPr>
            <p:nvPr/>
          </p:nvSpPr>
          <p:spPr bwMode="auto">
            <a:xfrm>
              <a:off x="7232650" y="2209800"/>
              <a:ext cx="381000" cy="2590800"/>
            </a:xfrm>
            <a:prstGeom prst="leftBrace">
              <a:avLst>
                <a:gd name="adj1" fmla="val 56667"/>
                <a:gd name="adj2" fmla="val 50000"/>
              </a:avLst>
            </a:prstGeom>
            <a:noFill/>
            <a:ln w="25400">
              <a:solidFill>
                <a:schemeClr val="tx1"/>
              </a:solidFill>
              <a:round/>
              <a:headEnd/>
              <a:tailEnd type="triangle" w="lg"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3" name="Text Box 13"/>
            <p:cNvSpPr txBox="1">
              <a:spLocks noChangeArrowheads="1"/>
            </p:cNvSpPr>
            <p:nvPr/>
          </p:nvSpPr>
          <p:spPr bwMode="auto">
            <a:xfrm>
              <a:off x="6623050" y="2590800"/>
              <a:ext cx="76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a:t>Lot Size</a:t>
              </a:r>
            </a:p>
          </p:txBody>
        </p:sp>
        <p:sp>
          <p:nvSpPr>
            <p:cNvPr id="14" name="Line 14"/>
            <p:cNvSpPr>
              <a:spLocks noChangeShapeType="1"/>
            </p:cNvSpPr>
            <p:nvPr/>
          </p:nvSpPr>
          <p:spPr bwMode="auto">
            <a:xfrm>
              <a:off x="1822450" y="4800600"/>
              <a:ext cx="0" cy="60960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5"/>
            <p:cNvSpPr>
              <a:spLocks noChangeShapeType="1"/>
            </p:cNvSpPr>
            <p:nvPr/>
          </p:nvSpPr>
          <p:spPr bwMode="auto">
            <a:xfrm>
              <a:off x="5861050" y="5486400"/>
              <a:ext cx="0" cy="3810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6"/>
            <p:cNvSpPr>
              <a:spLocks noChangeShapeType="1"/>
            </p:cNvSpPr>
            <p:nvPr/>
          </p:nvSpPr>
          <p:spPr bwMode="auto">
            <a:xfrm>
              <a:off x="7689850" y="5410200"/>
              <a:ext cx="0" cy="3810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7"/>
            <p:cNvSpPr>
              <a:spLocks noChangeShapeType="1"/>
            </p:cNvSpPr>
            <p:nvPr/>
          </p:nvSpPr>
          <p:spPr bwMode="auto">
            <a:xfrm flipH="1" flipV="1">
              <a:off x="5937250" y="5791200"/>
              <a:ext cx="167640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8" name="Text Box 18"/>
            <p:cNvSpPr txBox="1">
              <a:spLocks noChangeArrowheads="1"/>
            </p:cNvSpPr>
            <p:nvPr/>
          </p:nvSpPr>
          <p:spPr bwMode="auto">
            <a:xfrm>
              <a:off x="5937250" y="5486400"/>
              <a:ext cx="1676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600"/>
                <a:t>Replenishment Lead Time</a:t>
              </a:r>
            </a:p>
          </p:txBody>
        </p:sp>
        <p:sp>
          <p:nvSpPr>
            <p:cNvPr id="19" name="Text Box 19"/>
            <p:cNvSpPr txBox="1">
              <a:spLocks noChangeArrowheads="1"/>
            </p:cNvSpPr>
            <p:nvPr/>
          </p:nvSpPr>
          <p:spPr bwMode="auto">
            <a:xfrm>
              <a:off x="1822450" y="4953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600"/>
                <a:t>Safety Stock</a:t>
              </a:r>
            </a:p>
          </p:txBody>
        </p:sp>
        <p:sp>
          <p:nvSpPr>
            <p:cNvPr id="20" name="Line 20"/>
            <p:cNvSpPr>
              <a:spLocks noChangeShapeType="1"/>
            </p:cNvSpPr>
            <p:nvPr/>
          </p:nvSpPr>
          <p:spPr bwMode="auto">
            <a:xfrm>
              <a:off x="4260850" y="2133600"/>
              <a:ext cx="3352800" cy="26670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1" name="Text Box 21"/>
            <p:cNvSpPr txBox="1">
              <a:spLocks noChangeArrowheads="1"/>
            </p:cNvSpPr>
            <p:nvPr/>
          </p:nvSpPr>
          <p:spPr bwMode="auto">
            <a:xfrm>
              <a:off x="755650" y="3124200"/>
              <a:ext cx="1447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600"/>
                <a:t>Reorder Point</a:t>
              </a:r>
            </a:p>
          </p:txBody>
        </p:sp>
      </p:grpSp>
    </p:spTree>
    <p:extLst>
      <p:ext uri="{BB962C8B-B14F-4D97-AF65-F5344CB8AC3E}">
        <p14:creationId xmlns:p14="http://schemas.microsoft.com/office/powerpoint/2010/main" val="835933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Output of MRP </a:t>
            </a:r>
            <a:endParaRPr lang="de-DE" dirty="0"/>
          </a:p>
        </p:txBody>
      </p:sp>
      <p:grpSp>
        <p:nvGrpSpPr>
          <p:cNvPr id="24" name="Gruppieren 23"/>
          <p:cNvGrpSpPr/>
          <p:nvPr/>
        </p:nvGrpSpPr>
        <p:grpSpPr>
          <a:xfrm>
            <a:off x="2095306" y="1829700"/>
            <a:ext cx="8002588" cy="4114800"/>
            <a:chOff x="558800" y="1474788"/>
            <a:chExt cx="8002588" cy="4114800"/>
          </a:xfrm>
        </p:grpSpPr>
        <p:sp>
          <p:nvSpPr>
            <p:cNvPr id="4" name="Rectangle 3"/>
            <p:cNvSpPr>
              <a:spLocks noChangeArrowheads="1"/>
            </p:cNvSpPr>
            <p:nvPr/>
          </p:nvSpPr>
          <p:spPr bwMode="auto">
            <a:xfrm>
              <a:off x="3736975" y="1474788"/>
              <a:ext cx="1547813" cy="533400"/>
            </a:xfrm>
            <a:prstGeom prst="rect">
              <a:avLst/>
            </a:prstGeom>
            <a:solidFill>
              <a:srgbClr val="DBB40D"/>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800" dirty="0">
                  <a:solidFill>
                    <a:srgbClr val="000000"/>
                  </a:solidFill>
                </a:rPr>
                <a:t>MRP</a:t>
              </a:r>
            </a:p>
          </p:txBody>
        </p:sp>
        <p:sp>
          <p:nvSpPr>
            <p:cNvPr id="5" name="Rectangle 4"/>
            <p:cNvSpPr>
              <a:spLocks noChangeArrowheads="1"/>
            </p:cNvSpPr>
            <p:nvPr/>
          </p:nvSpPr>
          <p:spPr bwMode="auto">
            <a:xfrm>
              <a:off x="558800" y="2163763"/>
              <a:ext cx="2744788" cy="3425825"/>
            </a:xfrm>
            <a:prstGeom prst="rect">
              <a:avLst/>
            </a:prstGeom>
            <a:solidFill>
              <a:srgbClr val="999999"/>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6" name="Rectangle 5"/>
            <p:cNvSpPr>
              <a:spLocks noChangeArrowheads="1"/>
            </p:cNvSpPr>
            <p:nvPr/>
          </p:nvSpPr>
          <p:spPr bwMode="auto">
            <a:xfrm>
              <a:off x="5651500" y="2163763"/>
              <a:ext cx="2909888" cy="3425825"/>
            </a:xfrm>
            <a:prstGeom prst="rect">
              <a:avLst/>
            </a:prstGeom>
            <a:solidFill>
              <a:srgbClr val="999999"/>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7" name="Rectangle 6"/>
            <p:cNvSpPr>
              <a:spLocks noChangeArrowheads="1"/>
            </p:cNvSpPr>
            <p:nvPr/>
          </p:nvSpPr>
          <p:spPr bwMode="auto">
            <a:xfrm>
              <a:off x="3736975" y="2389188"/>
              <a:ext cx="1547813" cy="457200"/>
            </a:xfrm>
            <a:prstGeom prst="rect">
              <a:avLst/>
            </a:prstGeom>
            <a:solidFill>
              <a:srgbClr val="DBB40D"/>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700" dirty="0">
                  <a:solidFill>
                    <a:srgbClr val="000000"/>
                  </a:solidFill>
                </a:rPr>
                <a:t>Planned Order</a:t>
              </a:r>
            </a:p>
          </p:txBody>
        </p:sp>
        <p:sp>
          <p:nvSpPr>
            <p:cNvPr id="8" name="Rectangle 7"/>
            <p:cNvSpPr>
              <a:spLocks noChangeArrowheads="1"/>
            </p:cNvSpPr>
            <p:nvPr/>
          </p:nvSpPr>
          <p:spPr bwMode="auto">
            <a:xfrm>
              <a:off x="3736975" y="3379788"/>
              <a:ext cx="1547813" cy="457200"/>
            </a:xfrm>
            <a:prstGeom prst="rect">
              <a:avLst/>
            </a:prstGeom>
            <a:solidFill>
              <a:srgbClr val="DBB40D"/>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700" dirty="0">
                  <a:solidFill>
                    <a:srgbClr val="000000"/>
                  </a:solidFill>
                </a:rPr>
                <a:t>Convert to</a:t>
              </a:r>
            </a:p>
          </p:txBody>
        </p:sp>
        <p:sp>
          <p:nvSpPr>
            <p:cNvPr id="9" name="Text Box 8"/>
            <p:cNvSpPr txBox="1">
              <a:spLocks noChangeArrowheads="1"/>
            </p:cNvSpPr>
            <p:nvPr/>
          </p:nvSpPr>
          <p:spPr bwMode="auto">
            <a:xfrm>
              <a:off x="1011238" y="2312988"/>
              <a:ext cx="1758950" cy="660400"/>
            </a:xfrm>
            <a:prstGeom prst="rect">
              <a:avLst/>
            </a:prstGeom>
            <a:solidFill>
              <a:srgbClr val="C0C0C0"/>
            </a:solidFill>
            <a:ln w="1905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rgbClr val="000000"/>
                  </a:solidFill>
                </a:rPr>
                <a:t>In-House</a:t>
              </a:r>
            </a:p>
            <a:p>
              <a:pPr algn="ctr">
                <a:spcBef>
                  <a:spcPct val="0"/>
                </a:spcBef>
                <a:buClrTx/>
                <a:buFontTx/>
                <a:buNone/>
              </a:pPr>
              <a:r>
                <a:rPr lang="en-US" altLang="de-DE" sz="1800">
                  <a:solidFill>
                    <a:srgbClr val="000000"/>
                  </a:solidFill>
                </a:rPr>
                <a:t>Production</a:t>
              </a:r>
            </a:p>
          </p:txBody>
        </p:sp>
        <p:sp>
          <p:nvSpPr>
            <p:cNvPr id="10" name="Text Box 9"/>
            <p:cNvSpPr txBox="1">
              <a:spLocks noChangeArrowheads="1"/>
            </p:cNvSpPr>
            <p:nvPr/>
          </p:nvSpPr>
          <p:spPr bwMode="auto">
            <a:xfrm>
              <a:off x="1219200" y="3913188"/>
              <a:ext cx="1274763"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Production</a:t>
              </a:r>
            </a:p>
            <a:p>
              <a:pPr algn="ctr">
                <a:spcBef>
                  <a:spcPct val="0"/>
                </a:spcBef>
                <a:buClrTx/>
                <a:buFontTx/>
                <a:buNone/>
              </a:pPr>
              <a:r>
                <a:rPr lang="en-US" altLang="de-DE" sz="1600">
                  <a:solidFill>
                    <a:schemeClr val="bg1"/>
                  </a:solidFill>
                </a:rPr>
                <a:t>Orders</a:t>
              </a:r>
            </a:p>
          </p:txBody>
        </p:sp>
        <p:sp>
          <p:nvSpPr>
            <p:cNvPr id="11" name="Text Box 10"/>
            <p:cNvSpPr txBox="1">
              <a:spLocks noChangeArrowheads="1"/>
            </p:cNvSpPr>
            <p:nvPr/>
          </p:nvSpPr>
          <p:spPr bwMode="auto">
            <a:xfrm>
              <a:off x="1360488" y="4751388"/>
              <a:ext cx="992187"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Process</a:t>
              </a:r>
            </a:p>
            <a:p>
              <a:pPr algn="ctr">
                <a:spcBef>
                  <a:spcPct val="0"/>
                </a:spcBef>
                <a:buClrTx/>
                <a:buFontTx/>
                <a:buNone/>
              </a:pPr>
              <a:r>
                <a:rPr lang="en-US" altLang="de-DE" sz="1600">
                  <a:solidFill>
                    <a:schemeClr val="bg1"/>
                  </a:solidFill>
                </a:rPr>
                <a:t>Orders</a:t>
              </a:r>
            </a:p>
          </p:txBody>
        </p:sp>
        <p:sp>
          <p:nvSpPr>
            <p:cNvPr id="12" name="Text Box 11"/>
            <p:cNvSpPr txBox="1">
              <a:spLocks noChangeArrowheads="1"/>
            </p:cNvSpPr>
            <p:nvPr/>
          </p:nvSpPr>
          <p:spPr bwMode="auto">
            <a:xfrm>
              <a:off x="5795963" y="3913188"/>
              <a:ext cx="1422400"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Purchase</a:t>
              </a:r>
            </a:p>
            <a:p>
              <a:pPr algn="ctr">
                <a:spcBef>
                  <a:spcPct val="0"/>
                </a:spcBef>
                <a:buClrTx/>
                <a:buFontTx/>
                <a:buNone/>
              </a:pPr>
              <a:r>
                <a:rPr lang="en-US" altLang="de-DE" sz="1600">
                  <a:solidFill>
                    <a:schemeClr val="bg1"/>
                  </a:solidFill>
                </a:rPr>
                <a:t>Requisitions</a:t>
              </a:r>
            </a:p>
          </p:txBody>
        </p:sp>
        <p:sp>
          <p:nvSpPr>
            <p:cNvPr id="13" name="Text Box 12"/>
            <p:cNvSpPr txBox="1">
              <a:spLocks noChangeArrowheads="1"/>
            </p:cNvSpPr>
            <p:nvPr/>
          </p:nvSpPr>
          <p:spPr bwMode="auto">
            <a:xfrm>
              <a:off x="5953125" y="4751388"/>
              <a:ext cx="1116013"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Purchase</a:t>
              </a:r>
            </a:p>
            <a:p>
              <a:pPr algn="ctr">
                <a:spcBef>
                  <a:spcPct val="0"/>
                </a:spcBef>
                <a:buClrTx/>
                <a:buFontTx/>
                <a:buNone/>
              </a:pPr>
              <a:r>
                <a:rPr lang="en-US" altLang="de-DE" sz="1600">
                  <a:solidFill>
                    <a:schemeClr val="bg1"/>
                  </a:solidFill>
                </a:rPr>
                <a:t>Orders</a:t>
              </a:r>
            </a:p>
          </p:txBody>
        </p:sp>
        <p:sp>
          <p:nvSpPr>
            <p:cNvPr id="14" name="Text Box 13"/>
            <p:cNvSpPr txBox="1">
              <a:spLocks noChangeArrowheads="1"/>
            </p:cNvSpPr>
            <p:nvPr/>
          </p:nvSpPr>
          <p:spPr bwMode="auto">
            <a:xfrm>
              <a:off x="7308850" y="4751388"/>
              <a:ext cx="1104900"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Schedule</a:t>
              </a:r>
            </a:p>
            <a:p>
              <a:pPr algn="ctr">
                <a:spcBef>
                  <a:spcPct val="0"/>
                </a:spcBef>
                <a:buClrTx/>
                <a:buFontTx/>
                <a:buNone/>
              </a:pPr>
              <a:r>
                <a:rPr lang="en-US" altLang="de-DE" sz="1600">
                  <a:solidFill>
                    <a:schemeClr val="bg1"/>
                  </a:solidFill>
                </a:rPr>
                <a:t>Lines</a:t>
              </a:r>
            </a:p>
          </p:txBody>
        </p:sp>
        <p:cxnSp>
          <p:nvCxnSpPr>
            <p:cNvPr id="15" name="AutoShape 14"/>
            <p:cNvCxnSpPr>
              <a:cxnSpLocks noChangeShapeType="1"/>
              <a:stCxn id="4" idx="2"/>
              <a:endCxn id="7" idx="0"/>
            </p:cNvCxnSpPr>
            <p:nvPr/>
          </p:nvCxnSpPr>
          <p:spPr bwMode="auto">
            <a:xfrm>
              <a:off x="4510882" y="2008188"/>
              <a:ext cx="0" cy="381000"/>
            </a:xfrm>
            <a:prstGeom prst="straightConnector1">
              <a:avLst/>
            </a:prstGeom>
            <a:noFill/>
            <a:ln w="25400">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 name="AutoShape 15"/>
            <p:cNvCxnSpPr>
              <a:cxnSpLocks noChangeShapeType="1"/>
              <a:stCxn id="4" idx="3"/>
              <a:endCxn id="12" idx="0"/>
            </p:cNvCxnSpPr>
            <p:nvPr/>
          </p:nvCxnSpPr>
          <p:spPr bwMode="auto">
            <a:xfrm>
              <a:off x="5297488" y="1741488"/>
              <a:ext cx="1209675" cy="2162175"/>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17" name="AutoShape 16"/>
            <p:cNvCxnSpPr>
              <a:cxnSpLocks noChangeShapeType="1"/>
              <a:stCxn id="7" idx="2"/>
              <a:endCxn id="8" idx="0"/>
            </p:cNvCxnSpPr>
            <p:nvPr/>
          </p:nvCxnSpPr>
          <p:spPr bwMode="auto">
            <a:xfrm>
              <a:off x="4510882" y="2846388"/>
              <a:ext cx="0" cy="533400"/>
            </a:xfrm>
            <a:prstGeom prst="straightConnector1">
              <a:avLst/>
            </a:prstGeom>
            <a:noFill/>
            <a:ln w="25400">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 name="AutoShape 17"/>
            <p:cNvCxnSpPr>
              <a:cxnSpLocks noChangeShapeType="1"/>
              <a:stCxn id="8" idx="2"/>
              <a:endCxn id="10" idx="3"/>
            </p:cNvCxnSpPr>
            <p:nvPr/>
          </p:nvCxnSpPr>
          <p:spPr bwMode="auto">
            <a:xfrm rot="5400000">
              <a:off x="3325813" y="3027363"/>
              <a:ext cx="363537" cy="2008187"/>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19" name="AutoShape 18"/>
            <p:cNvCxnSpPr>
              <a:cxnSpLocks noChangeShapeType="1"/>
              <a:stCxn id="8" idx="2"/>
              <a:endCxn id="11" idx="3"/>
            </p:cNvCxnSpPr>
            <p:nvPr/>
          </p:nvCxnSpPr>
          <p:spPr bwMode="auto">
            <a:xfrm rot="5400000">
              <a:off x="2836069" y="3375819"/>
              <a:ext cx="1201737" cy="2149475"/>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20" name="AutoShape 19"/>
            <p:cNvCxnSpPr>
              <a:cxnSpLocks noChangeShapeType="1"/>
              <a:stCxn id="8" idx="2"/>
              <a:endCxn id="12" idx="1"/>
            </p:cNvCxnSpPr>
            <p:nvPr/>
          </p:nvCxnSpPr>
          <p:spPr bwMode="auto">
            <a:xfrm rot="16200000" flipH="1">
              <a:off x="4967288" y="3394075"/>
              <a:ext cx="363537" cy="1274763"/>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21" name="AutoShape 20"/>
            <p:cNvCxnSpPr>
              <a:cxnSpLocks noChangeShapeType="1"/>
              <a:stCxn id="12" idx="2"/>
              <a:endCxn id="13" idx="0"/>
            </p:cNvCxnSpPr>
            <p:nvPr/>
          </p:nvCxnSpPr>
          <p:spPr bwMode="auto">
            <a:xfrm rot="16200000" flipH="1">
              <a:off x="6400006" y="4629945"/>
              <a:ext cx="219075" cy="4762"/>
            </a:xfrm>
            <a:prstGeom prst="bentConnector3">
              <a:avLst>
                <a:gd name="adj1" fmla="val 50000"/>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22" name="AutoShape 21"/>
            <p:cNvCxnSpPr>
              <a:cxnSpLocks noChangeShapeType="1"/>
              <a:stCxn id="4" idx="3"/>
              <a:endCxn id="14" idx="0"/>
            </p:cNvCxnSpPr>
            <p:nvPr/>
          </p:nvCxnSpPr>
          <p:spPr bwMode="auto">
            <a:xfrm>
              <a:off x="5297488" y="1741488"/>
              <a:ext cx="2563812" cy="3000375"/>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sp>
          <p:nvSpPr>
            <p:cNvPr id="23" name="Text Box 22"/>
            <p:cNvSpPr txBox="1">
              <a:spLocks noChangeArrowheads="1"/>
            </p:cNvSpPr>
            <p:nvPr/>
          </p:nvSpPr>
          <p:spPr bwMode="auto">
            <a:xfrm>
              <a:off x="6010275" y="2312988"/>
              <a:ext cx="2322513" cy="660400"/>
            </a:xfrm>
            <a:prstGeom prst="rect">
              <a:avLst/>
            </a:prstGeom>
            <a:solidFill>
              <a:srgbClr val="C0C0C0"/>
            </a:solidFill>
            <a:ln w="1905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rgbClr val="000000"/>
                  </a:solidFill>
                </a:rPr>
                <a:t>External</a:t>
              </a:r>
            </a:p>
            <a:p>
              <a:pPr algn="ctr">
                <a:spcBef>
                  <a:spcPct val="0"/>
                </a:spcBef>
                <a:buClrTx/>
                <a:buFontTx/>
                <a:buNone/>
              </a:pPr>
              <a:r>
                <a:rPr lang="en-US" altLang="de-DE" sz="1800">
                  <a:solidFill>
                    <a:srgbClr val="000000"/>
                  </a:solidFill>
                </a:rPr>
                <a:t>Procurement</a:t>
              </a:r>
            </a:p>
          </p:txBody>
        </p:sp>
      </p:grpSp>
    </p:spTree>
    <p:extLst>
      <p:ext uri="{BB962C8B-B14F-4D97-AF65-F5344CB8AC3E}">
        <p14:creationId xmlns:p14="http://schemas.microsoft.com/office/powerpoint/2010/main" val="2159031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Planned Order (planning)</a:t>
            </a:r>
          </a:p>
          <a:p>
            <a:pPr lvl="1">
              <a:tabLst>
                <a:tab pos="1971675" algn="l"/>
              </a:tabLst>
            </a:pPr>
            <a:r>
              <a:rPr lang="en-US" altLang="de-DE" dirty="0"/>
              <a:t>A request created in the planning run for a material in the future (converts to either a production or purchase order)</a:t>
            </a:r>
          </a:p>
          <a:p>
            <a:pPr lvl="1">
              <a:tabLst>
                <a:tab pos="1971675" algn="l"/>
              </a:tabLst>
            </a:pPr>
            <a:endParaRPr lang="en-US" altLang="de-DE" dirty="0"/>
          </a:p>
          <a:p>
            <a:pPr>
              <a:tabLst>
                <a:tab pos="1971675" algn="l"/>
              </a:tabLst>
            </a:pPr>
            <a:r>
              <a:rPr lang="en-US" altLang="de-DE" dirty="0"/>
              <a:t>Production Order (execution)</a:t>
            </a:r>
          </a:p>
          <a:p>
            <a:pPr lvl="1">
              <a:tabLst>
                <a:tab pos="1971675" algn="l"/>
              </a:tabLst>
            </a:pPr>
            <a:r>
              <a:rPr lang="en-US" altLang="de-DE" dirty="0"/>
              <a:t>A request or instruction internally to produce a specific product at a specific time</a:t>
            </a:r>
          </a:p>
          <a:p>
            <a:pPr lvl="1">
              <a:tabLst>
                <a:tab pos="1971675" algn="l"/>
              </a:tabLst>
            </a:pPr>
            <a:endParaRPr lang="en-US" altLang="de-DE" dirty="0"/>
          </a:p>
          <a:p>
            <a:pPr>
              <a:tabLst>
                <a:tab pos="1971675" algn="l"/>
              </a:tabLst>
            </a:pPr>
            <a:r>
              <a:rPr lang="en-US" altLang="de-DE" dirty="0"/>
              <a:t>Purchase Order (execution)</a:t>
            </a:r>
          </a:p>
          <a:p>
            <a:pPr lvl="1">
              <a:tabLst>
                <a:tab pos="1971675" algn="l"/>
              </a:tabLst>
            </a:pPr>
            <a:r>
              <a:rPr lang="en-US" altLang="de-DE" dirty="0"/>
              <a:t>A request or instruction to a vendor for a material or service at a specific time</a:t>
            </a:r>
          </a:p>
          <a:p>
            <a:endParaRPr lang="de-DE" dirty="0"/>
          </a:p>
        </p:txBody>
      </p:sp>
      <p:sp>
        <p:nvSpPr>
          <p:cNvPr id="3" name="Titel 2"/>
          <p:cNvSpPr>
            <a:spLocks noGrp="1"/>
          </p:cNvSpPr>
          <p:nvPr>
            <p:ph type="title"/>
          </p:nvPr>
        </p:nvSpPr>
        <p:spPr/>
        <p:txBody>
          <a:bodyPr/>
          <a:lstStyle/>
          <a:p>
            <a:r>
              <a:rPr lang="en-US" altLang="de-DE" dirty="0"/>
              <a:t>Orders, orders, orders</a:t>
            </a:r>
            <a:endParaRPr lang="de-DE" dirty="0"/>
          </a:p>
        </p:txBody>
      </p:sp>
    </p:spTree>
    <p:extLst>
      <p:ext uri="{BB962C8B-B14F-4D97-AF65-F5344CB8AC3E}">
        <p14:creationId xmlns:p14="http://schemas.microsoft.com/office/powerpoint/2010/main" val="2065208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p:cNvSpPr>
            <a:spLocks noChangeArrowheads="1"/>
          </p:cNvSpPr>
          <p:nvPr/>
        </p:nvSpPr>
        <p:spPr bwMode="auto">
          <a:xfrm rot="1224442">
            <a:off x="3031137" y="1812345"/>
            <a:ext cx="6130925" cy="412273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6 w 21600"/>
              <a:gd name="T19" fmla="*/ 3161 h 21600"/>
              <a:gd name="T20" fmla="*/ 18434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499" y="15302"/>
                </a:moveTo>
                <a:cubicBezTo>
                  <a:pt x="4151" y="18347"/>
                  <a:pt x="7336" y="20243"/>
                  <a:pt x="10800" y="20243"/>
                </a:cubicBezTo>
                <a:cubicBezTo>
                  <a:pt x="16015" y="20243"/>
                  <a:pt x="20243" y="16015"/>
                  <a:pt x="20243" y="10800"/>
                </a:cubicBezTo>
                <a:cubicBezTo>
                  <a:pt x="20243" y="5584"/>
                  <a:pt x="16015" y="1357"/>
                  <a:pt x="10800" y="1357"/>
                </a:cubicBezTo>
                <a:cubicBezTo>
                  <a:pt x="5627" y="1356"/>
                  <a:pt x="1417" y="5518"/>
                  <a:pt x="1357" y="10690"/>
                </a:cubicBezTo>
                <a:lnTo>
                  <a:pt x="0" y="10675"/>
                </a:lnTo>
                <a:cubicBezTo>
                  <a:pt x="69" y="4759"/>
                  <a:pt x="4883" y="-1"/>
                  <a:pt x="10800" y="0"/>
                </a:cubicBezTo>
                <a:cubicBezTo>
                  <a:pt x="16764" y="0"/>
                  <a:pt x="21600" y="4835"/>
                  <a:pt x="21600" y="10800"/>
                </a:cubicBezTo>
                <a:cubicBezTo>
                  <a:pt x="21600" y="16764"/>
                  <a:pt x="16764" y="21600"/>
                  <a:pt x="10800" y="21600"/>
                </a:cubicBezTo>
                <a:cubicBezTo>
                  <a:pt x="6838" y="21600"/>
                  <a:pt x="3195" y="19431"/>
                  <a:pt x="1306" y="15949"/>
                </a:cubicBezTo>
                <a:lnTo>
                  <a:pt x="-1067" y="17237"/>
                </a:lnTo>
                <a:lnTo>
                  <a:pt x="291" y="12656"/>
                </a:lnTo>
                <a:lnTo>
                  <a:pt x="4872" y="14015"/>
                </a:lnTo>
                <a:lnTo>
                  <a:pt x="2499" y="15302"/>
                </a:lnTo>
                <a:close/>
              </a:path>
            </a:pathLst>
          </a:custGeom>
          <a:solidFill>
            <a:schemeClr val="tx2">
              <a:lumMod val="40000"/>
              <a:lumOff val="60000"/>
            </a:schemeClr>
          </a:solidFill>
          <a:ln w="12700" algn="ctr">
            <a:solidFill>
              <a:schemeClr val="tx1"/>
            </a:solidFill>
            <a:miter lim="800000"/>
            <a:headEnd type="none" w="sm" len="sm"/>
            <a:tailEnd type="none" w="sm" len="sm"/>
          </a:ln>
        </p:spPr>
        <p:txBody>
          <a:bodyPr anchor="ctr">
            <a:spAutoFit/>
          </a:bodyPr>
          <a:lstStyle/>
          <a:p>
            <a:pPr>
              <a:defRPr/>
            </a:pPr>
            <a:endParaRPr lang="de-DE"/>
          </a:p>
        </p:txBody>
      </p:sp>
      <p:sp>
        <p:nvSpPr>
          <p:cNvPr id="3" name="Titel 2"/>
          <p:cNvSpPr>
            <a:spLocks noGrp="1"/>
          </p:cNvSpPr>
          <p:nvPr>
            <p:ph type="title"/>
          </p:nvPr>
        </p:nvSpPr>
        <p:spPr/>
        <p:txBody>
          <a:bodyPr/>
          <a:lstStyle/>
          <a:p>
            <a:r>
              <a:rPr lang="en-US" altLang="de-DE" dirty="0"/>
              <a:t>Manufacturing Execution Process</a:t>
            </a:r>
            <a:endParaRPr lang="de-DE" dirty="0"/>
          </a:p>
        </p:txBody>
      </p:sp>
      <p:grpSp>
        <p:nvGrpSpPr>
          <p:cNvPr id="13" name="Gruppieren 12"/>
          <p:cNvGrpSpPr/>
          <p:nvPr/>
        </p:nvGrpSpPr>
        <p:grpSpPr>
          <a:xfrm>
            <a:off x="2553300" y="1478862"/>
            <a:ext cx="7086600" cy="4816475"/>
            <a:chOff x="990600" y="1349375"/>
            <a:chExt cx="7086600" cy="4816475"/>
          </a:xfrm>
        </p:grpSpPr>
        <p:sp>
          <p:nvSpPr>
            <p:cNvPr id="4" name="Text Box 4"/>
            <p:cNvSpPr txBox="1">
              <a:spLocks noChangeArrowheads="1"/>
            </p:cNvSpPr>
            <p:nvPr/>
          </p:nvSpPr>
          <p:spPr bwMode="auto">
            <a:xfrm>
              <a:off x="5029200" y="1730375"/>
              <a:ext cx="1611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Schedule</a:t>
              </a:r>
            </a:p>
            <a:p>
              <a:pPr algn="ctr" eaLnBrk="1" hangingPunct="1">
                <a:spcBef>
                  <a:spcPct val="0"/>
                </a:spcBef>
                <a:buClrTx/>
                <a:buFontTx/>
                <a:buNone/>
              </a:pPr>
              <a:r>
                <a:rPr lang="en-US" altLang="de-DE" sz="2000" b="0">
                  <a:solidFill>
                    <a:srgbClr val="000000"/>
                  </a:solidFill>
                </a:rPr>
                <a:t>and Release</a:t>
              </a:r>
            </a:p>
          </p:txBody>
        </p:sp>
        <p:sp>
          <p:nvSpPr>
            <p:cNvPr id="5" name="Text Box 5"/>
            <p:cNvSpPr txBox="1">
              <a:spLocks noChangeArrowheads="1"/>
            </p:cNvSpPr>
            <p:nvPr/>
          </p:nvSpPr>
          <p:spPr bwMode="auto">
            <a:xfrm>
              <a:off x="6172200" y="2949575"/>
              <a:ext cx="1905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rgbClr val="000000"/>
                  </a:solidFill>
                </a:rPr>
                <a:t>Shop Floor</a:t>
              </a:r>
            </a:p>
            <a:p>
              <a:pPr algn="ctr">
                <a:spcBef>
                  <a:spcPct val="0"/>
                </a:spcBef>
                <a:buClrTx/>
                <a:buFontTx/>
                <a:buNone/>
              </a:pPr>
              <a:r>
                <a:rPr lang="en-US" altLang="de-DE" sz="2000" b="0">
                  <a:solidFill>
                    <a:srgbClr val="000000"/>
                  </a:solidFill>
                </a:rPr>
                <a:t>Documents</a:t>
              </a:r>
            </a:p>
          </p:txBody>
        </p:sp>
        <p:sp>
          <p:nvSpPr>
            <p:cNvPr id="6" name="Text Box 6"/>
            <p:cNvSpPr txBox="1">
              <a:spLocks noChangeArrowheads="1"/>
            </p:cNvSpPr>
            <p:nvPr/>
          </p:nvSpPr>
          <p:spPr bwMode="auto">
            <a:xfrm>
              <a:off x="2895600" y="5083175"/>
              <a:ext cx="1046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Goods </a:t>
              </a:r>
            </a:p>
            <a:p>
              <a:pPr algn="ctr" eaLnBrk="1" hangingPunct="1">
                <a:spcBef>
                  <a:spcPct val="0"/>
                </a:spcBef>
                <a:buClrTx/>
                <a:buFontTx/>
                <a:buNone/>
              </a:pPr>
              <a:r>
                <a:rPr lang="en-US" altLang="de-DE" sz="2000" b="0">
                  <a:solidFill>
                    <a:srgbClr val="000000"/>
                  </a:solidFill>
                </a:rPr>
                <a:t>Receipt</a:t>
              </a:r>
            </a:p>
          </p:txBody>
        </p:sp>
        <p:sp>
          <p:nvSpPr>
            <p:cNvPr id="7" name="Text Box 7"/>
            <p:cNvSpPr txBox="1">
              <a:spLocks noChangeArrowheads="1"/>
            </p:cNvSpPr>
            <p:nvPr/>
          </p:nvSpPr>
          <p:spPr bwMode="auto">
            <a:xfrm>
              <a:off x="1219200" y="3787775"/>
              <a:ext cx="1641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Order Settlement</a:t>
              </a:r>
            </a:p>
          </p:txBody>
        </p:sp>
        <p:sp>
          <p:nvSpPr>
            <p:cNvPr id="8" name="Text Box 8"/>
            <p:cNvSpPr txBox="1">
              <a:spLocks noChangeArrowheads="1"/>
            </p:cNvSpPr>
            <p:nvPr/>
          </p:nvSpPr>
          <p:spPr bwMode="auto">
            <a:xfrm>
              <a:off x="6705600" y="4397375"/>
              <a:ext cx="121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rgbClr val="000000"/>
                  </a:solidFill>
                </a:rPr>
                <a:t>Goods</a:t>
              </a:r>
            </a:p>
            <a:p>
              <a:pPr algn="ctr">
                <a:spcBef>
                  <a:spcPct val="0"/>
                </a:spcBef>
                <a:buClrTx/>
                <a:buFontTx/>
                <a:buNone/>
              </a:pPr>
              <a:r>
                <a:rPr lang="en-US" altLang="de-DE" sz="2000" b="0">
                  <a:solidFill>
                    <a:srgbClr val="000000"/>
                  </a:solidFill>
                </a:rPr>
                <a:t>Issue</a:t>
              </a:r>
            </a:p>
          </p:txBody>
        </p:sp>
        <p:sp>
          <p:nvSpPr>
            <p:cNvPr id="9" name="Rectangle 9"/>
            <p:cNvSpPr>
              <a:spLocks noChangeArrowheads="1"/>
            </p:cNvSpPr>
            <p:nvPr/>
          </p:nvSpPr>
          <p:spPr bwMode="auto">
            <a:xfrm>
              <a:off x="990600" y="1806575"/>
              <a:ext cx="1905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dirty="0">
                  <a:solidFill>
                    <a:srgbClr val="000000"/>
                  </a:solidFill>
                </a:rPr>
                <a:t>Production</a:t>
              </a:r>
            </a:p>
            <a:p>
              <a:pPr algn="ctr">
                <a:spcBef>
                  <a:spcPct val="0"/>
                </a:spcBef>
                <a:buClrTx/>
                <a:buFontTx/>
                <a:buNone/>
              </a:pPr>
              <a:r>
                <a:rPr lang="en-US" altLang="de-DE" sz="2000" b="0" dirty="0">
                  <a:solidFill>
                    <a:srgbClr val="000000"/>
                  </a:solidFill>
                </a:rPr>
                <a:t>Proposal</a:t>
              </a:r>
            </a:p>
            <a:p>
              <a:pPr algn="ctr">
                <a:spcBef>
                  <a:spcPct val="0"/>
                </a:spcBef>
                <a:buClrTx/>
                <a:buFontTx/>
                <a:buNone/>
              </a:pPr>
              <a:r>
                <a:rPr lang="en-US" altLang="de-DE" sz="2000" b="0" dirty="0">
                  <a:solidFill>
                    <a:srgbClr val="000000"/>
                  </a:solidFill>
                </a:rPr>
                <a:t>(Planning/Other)</a:t>
              </a:r>
            </a:p>
          </p:txBody>
        </p:sp>
        <p:sp>
          <p:nvSpPr>
            <p:cNvPr id="10" name="Text Box 10"/>
            <p:cNvSpPr txBox="1">
              <a:spLocks noChangeArrowheads="1"/>
            </p:cNvSpPr>
            <p:nvPr/>
          </p:nvSpPr>
          <p:spPr bwMode="auto">
            <a:xfrm>
              <a:off x="5029200" y="5464175"/>
              <a:ext cx="1624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Completion</a:t>
              </a:r>
            </a:p>
            <a:p>
              <a:pPr algn="ctr" eaLnBrk="1" hangingPunct="1">
                <a:spcBef>
                  <a:spcPct val="0"/>
                </a:spcBef>
                <a:buClrTx/>
                <a:buFontTx/>
                <a:buNone/>
              </a:pPr>
              <a:r>
                <a:rPr lang="en-US" altLang="de-DE" sz="2000" b="0">
                  <a:solidFill>
                    <a:srgbClr val="000000"/>
                  </a:solidFill>
                </a:rPr>
                <a:t>Confirmation</a:t>
              </a:r>
            </a:p>
          </p:txBody>
        </p:sp>
        <p:sp>
          <p:nvSpPr>
            <p:cNvPr id="11" name="Text Box 11"/>
            <p:cNvSpPr txBox="1">
              <a:spLocks noChangeArrowheads="1"/>
            </p:cNvSpPr>
            <p:nvPr/>
          </p:nvSpPr>
          <p:spPr bwMode="auto">
            <a:xfrm>
              <a:off x="3124200" y="1349375"/>
              <a:ext cx="1243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Capacity </a:t>
              </a:r>
            </a:p>
            <a:p>
              <a:pPr algn="ctr" eaLnBrk="1" hangingPunct="1">
                <a:spcBef>
                  <a:spcPct val="0"/>
                </a:spcBef>
                <a:buClrTx/>
                <a:buFontTx/>
                <a:buNone/>
              </a:pPr>
              <a:r>
                <a:rPr lang="en-US" altLang="de-DE" sz="2000" b="0">
                  <a:solidFill>
                    <a:srgbClr val="000000"/>
                  </a:solidFill>
                </a:rPr>
                <a:t>Planning</a:t>
              </a:r>
            </a:p>
          </p:txBody>
        </p:sp>
        <p:pic>
          <p:nvPicPr>
            <p:cNvPr id="12" name="Picture 12" descr="kgtjot1w[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8888" y="2925763"/>
              <a:ext cx="1676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97858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Production orders are used to control production operations and associated costs</a:t>
            </a:r>
          </a:p>
          <a:p>
            <a:pPr lvl="1">
              <a:tabLst>
                <a:tab pos="1971675" algn="l"/>
              </a:tabLst>
            </a:pPr>
            <a:r>
              <a:rPr lang="en-US" altLang="de-DE" dirty="0"/>
              <a:t>Production </a:t>
            </a:r>
            <a:r>
              <a:rPr lang="en-US" altLang="de-DE" dirty="0" smtClean="0"/>
              <a:t>orders </a:t>
            </a:r>
            <a:r>
              <a:rPr lang="en-US" altLang="de-DE" dirty="0"/>
              <a:t>define the following</a:t>
            </a:r>
          </a:p>
          <a:p>
            <a:pPr lvl="2">
              <a:tabLst>
                <a:tab pos="1971675" algn="l"/>
              </a:tabLst>
            </a:pPr>
            <a:r>
              <a:rPr lang="en-US" altLang="de-DE" dirty="0"/>
              <a:t>Material produced</a:t>
            </a:r>
          </a:p>
          <a:p>
            <a:pPr lvl="2">
              <a:tabLst>
                <a:tab pos="1971675" algn="l"/>
              </a:tabLst>
            </a:pPr>
            <a:r>
              <a:rPr lang="en-US" altLang="de-DE" dirty="0"/>
              <a:t>Quantity</a:t>
            </a:r>
          </a:p>
          <a:p>
            <a:pPr lvl="2">
              <a:tabLst>
                <a:tab pos="1971675" algn="l"/>
              </a:tabLst>
            </a:pPr>
            <a:r>
              <a:rPr lang="en-US" altLang="de-DE" dirty="0"/>
              <a:t>Location</a:t>
            </a:r>
          </a:p>
          <a:p>
            <a:pPr lvl="2">
              <a:tabLst>
                <a:tab pos="1971675" algn="l"/>
              </a:tabLst>
            </a:pPr>
            <a:r>
              <a:rPr lang="en-US" altLang="de-DE" dirty="0" smtClean="0"/>
              <a:t>Timeline</a:t>
            </a:r>
            <a:endParaRPr lang="en-US" altLang="de-DE" dirty="0"/>
          </a:p>
          <a:p>
            <a:pPr lvl="2">
              <a:tabLst>
                <a:tab pos="1971675" algn="l"/>
              </a:tabLst>
            </a:pPr>
            <a:r>
              <a:rPr lang="en-US" altLang="de-DE" dirty="0"/>
              <a:t>Work involved</a:t>
            </a:r>
          </a:p>
          <a:p>
            <a:pPr lvl="2">
              <a:tabLst>
                <a:tab pos="1971675" algn="l"/>
              </a:tabLst>
            </a:pPr>
            <a:r>
              <a:rPr lang="en-US" altLang="de-DE" dirty="0"/>
              <a:t>Resources used</a:t>
            </a:r>
          </a:p>
          <a:p>
            <a:pPr lvl="2">
              <a:tabLst>
                <a:tab pos="1971675" algn="l"/>
              </a:tabLst>
            </a:pPr>
            <a:r>
              <a:rPr lang="en-US" altLang="de-DE" dirty="0" smtClean="0"/>
              <a:t>Cost settlement</a:t>
            </a:r>
            <a:endParaRPr lang="en-US" altLang="de-DE" dirty="0"/>
          </a:p>
        </p:txBody>
      </p:sp>
      <p:sp>
        <p:nvSpPr>
          <p:cNvPr id="3" name="Titel 2"/>
          <p:cNvSpPr>
            <a:spLocks noGrp="1"/>
          </p:cNvSpPr>
          <p:nvPr>
            <p:ph type="title"/>
          </p:nvPr>
        </p:nvSpPr>
        <p:spPr/>
        <p:txBody>
          <a:bodyPr/>
          <a:lstStyle/>
          <a:p>
            <a:r>
              <a:rPr lang="en-US" altLang="de-DE" dirty="0"/>
              <a:t>Production Order</a:t>
            </a:r>
            <a:endParaRPr lang="de-DE" dirty="0"/>
          </a:p>
        </p:txBody>
      </p:sp>
    </p:spTree>
    <p:extLst>
      <p:ext uri="{BB962C8B-B14F-4D97-AF65-F5344CB8AC3E}">
        <p14:creationId xmlns:p14="http://schemas.microsoft.com/office/powerpoint/2010/main" val="3147319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Production Order</a:t>
            </a:r>
            <a:endParaRPr lang="de-DE" dirty="0"/>
          </a:p>
        </p:txBody>
      </p:sp>
      <p:pic>
        <p:nvPicPr>
          <p:cNvPr id="2" name="Grafik 1"/>
          <p:cNvPicPr>
            <a:picLocks noChangeAspect="1"/>
          </p:cNvPicPr>
          <p:nvPr/>
        </p:nvPicPr>
        <p:blipFill>
          <a:blip r:embed="rId2"/>
          <a:stretch>
            <a:fillRect/>
          </a:stretch>
        </p:blipFill>
        <p:spPr>
          <a:xfrm>
            <a:off x="2905891" y="1746823"/>
            <a:ext cx="6524291" cy="4495016"/>
          </a:xfrm>
          <a:prstGeom prst="rect">
            <a:avLst/>
          </a:prstGeom>
        </p:spPr>
      </p:pic>
      <p:sp>
        <p:nvSpPr>
          <p:cNvPr id="16" name="Text Box 5"/>
          <p:cNvSpPr txBox="1">
            <a:spLocks noChangeArrowheads="1"/>
          </p:cNvSpPr>
          <p:nvPr/>
        </p:nvSpPr>
        <p:spPr bwMode="auto">
          <a:xfrm>
            <a:off x="7370109" y="2517265"/>
            <a:ext cx="1295400"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a:solidFill>
                  <a:schemeClr val="bg1"/>
                </a:solidFill>
              </a:rPr>
              <a:t>Components</a:t>
            </a:r>
          </a:p>
        </p:txBody>
      </p:sp>
      <p:sp>
        <p:nvSpPr>
          <p:cNvPr id="17" name="Line 12"/>
          <p:cNvSpPr>
            <a:spLocks noChangeShapeType="1"/>
          </p:cNvSpPr>
          <p:nvPr/>
        </p:nvSpPr>
        <p:spPr bwMode="auto">
          <a:xfrm flipH="1" flipV="1">
            <a:off x="7625289" y="2199409"/>
            <a:ext cx="295965" cy="31785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18" name="Text Box 5"/>
          <p:cNvSpPr txBox="1">
            <a:spLocks noChangeArrowheads="1"/>
          </p:cNvSpPr>
          <p:nvPr/>
        </p:nvSpPr>
        <p:spPr bwMode="auto">
          <a:xfrm>
            <a:off x="7235533" y="1479072"/>
            <a:ext cx="649288"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dirty="0">
                <a:solidFill>
                  <a:schemeClr val="bg1"/>
                </a:solidFill>
              </a:rPr>
              <a:t>How</a:t>
            </a:r>
          </a:p>
        </p:txBody>
      </p:sp>
      <p:sp>
        <p:nvSpPr>
          <p:cNvPr id="19" name="Line 12"/>
          <p:cNvSpPr>
            <a:spLocks noChangeShapeType="1"/>
          </p:cNvSpPr>
          <p:nvPr/>
        </p:nvSpPr>
        <p:spPr bwMode="auto">
          <a:xfrm flipH="1">
            <a:off x="7225646" y="1822517"/>
            <a:ext cx="144463" cy="2159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0" name="Text Box 5"/>
          <p:cNvSpPr txBox="1">
            <a:spLocks noChangeArrowheads="1"/>
          </p:cNvSpPr>
          <p:nvPr/>
        </p:nvSpPr>
        <p:spPr bwMode="auto">
          <a:xfrm>
            <a:off x="7977682" y="4379552"/>
            <a:ext cx="1295400"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dirty="0" smtClean="0">
                <a:solidFill>
                  <a:schemeClr val="bg1"/>
                </a:solidFill>
              </a:rPr>
              <a:t>Timeline</a:t>
            </a:r>
            <a:endParaRPr lang="en-US" altLang="de-DE" sz="1400" b="0" dirty="0">
              <a:solidFill>
                <a:schemeClr val="bg1"/>
              </a:solidFill>
            </a:endParaRPr>
          </a:p>
        </p:txBody>
      </p:sp>
      <p:sp>
        <p:nvSpPr>
          <p:cNvPr id="21" name="Line 12"/>
          <p:cNvSpPr>
            <a:spLocks noChangeShapeType="1"/>
          </p:cNvSpPr>
          <p:nvPr/>
        </p:nvSpPr>
        <p:spPr bwMode="auto">
          <a:xfrm flipH="1">
            <a:off x="5954232" y="4536502"/>
            <a:ext cx="2023449" cy="3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2" name="Text Box 5"/>
          <p:cNvSpPr txBox="1">
            <a:spLocks noChangeArrowheads="1"/>
          </p:cNvSpPr>
          <p:nvPr/>
        </p:nvSpPr>
        <p:spPr bwMode="auto">
          <a:xfrm>
            <a:off x="2343155" y="2676395"/>
            <a:ext cx="649288"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dirty="0">
                <a:solidFill>
                  <a:schemeClr val="bg1"/>
                </a:solidFill>
              </a:rPr>
              <a:t>What</a:t>
            </a:r>
          </a:p>
        </p:txBody>
      </p:sp>
      <p:sp>
        <p:nvSpPr>
          <p:cNvPr id="23" name="Line 12"/>
          <p:cNvSpPr>
            <a:spLocks noChangeShapeType="1"/>
          </p:cNvSpPr>
          <p:nvPr/>
        </p:nvSpPr>
        <p:spPr bwMode="auto">
          <a:xfrm flipV="1">
            <a:off x="2977286" y="2763327"/>
            <a:ext cx="865187" cy="1428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4" name="Text Box 5"/>
          <p:cNvSpPr txBox="1">
            <a:spLocks noChangeArrowheads="1"/>
          </p:cNvSpPr>
          <p:nvPr/>
        </p:nvSpPr>
        <p:spPr bwMode="auto">
          <a:xfrm>
            <a:off x="2084773" y="3342968"/>
            <a:ext cx="1079500"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a:solidFill>
                  <a:schemeClr val="bg1"/>
                </a:solidFill>
              </a:rPr>
              <a:t>How many</a:t>
            </a:r>
          </a:p>
        </p:txBody>
      </p:sp>
      <p:sp>
        <p:nvSpPr>
          <p:cNvPr id="25" name="Line 12"/>
          <p:cNvSpPr>
            <a:spLocks noChangeShapeType="1"/>
          </p:cNvSpPr>
          <p:nvPr/>
        </p:nvSpPr>
        <p:spPr bwMode="auto">
          <a:xfrm>
            <a:off x="3164273" y="3444948"/>
            <a:ext cx="717339" cy="215519"/>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Tree>
    <p:extLst>
      <p:ext uri="{BB962C8B-B14F-4D97-AF65-F5344CB8AC3E}">
        <p14:creationId xmlns:p14="http://schemas.microsoft.com/office/powerpoint/2010/main" val="2073312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Functionality</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t>SAP divides production into multiple processes</a:t>
            </a:r>
          </a:p>
          <a:p>
            <a:endParaRPr lang="en-US" altLang="de-DE" dirty="0"/>
          </a:p>
          <a:p>
            <a:pPr lvl="1"/>
            <a:r>
              <a:rPr lang="en-US" altLang="de-DE" dirty="0"/>
              <a:t>Production Planning</a:t>
            </a:r>
          </a:p>
          <a:p>
            <a:pPr lvl="1"/>
            <a:endParaRPr lang="en-US" altLang="de-DE" dirty="0"/>
          </a:p>
          <a:p>
            <a:pPr lvl="1"/>
            <a:r>
              <a:rPr lang="en-US" altLang="de-DE" dirty="0"/>
              <a:t>Manufacturing Execution</a:t>
            </a:r>
          </a:p>
          <a:p>
            <a:pPr lvl="2"/>
            <a:r>
              <a:rPr lang="en-US" altLang="de-DE" dirty="0"/>
              <a:t>Discrete Manufacturing</a:t>
            </a:r>
          </a:p>
          <a:p>
            <a:pPr lvl="2"/>
            <a:r>
              <a:rPr lang="en-US" altLang="de-DE" dirty="0"/>
              <a:t>Repetitive Manufacturing</a:t>
            </a:r>
          </a:p>
          <a:p>
            <a:pPr lvl="2"/>
            <a:r>
              <a:rPr lang="en-US" altLang="de-DE" dirty="0"/>
              <a:t>KANBAN</a:t>
            </a:r>
          </a:p>
          <a:p>
            <a:pPr lvl="2"/>
            <a:endParaRPr lang="en-US" altLang="de-DE" dirty="0"/>
          </a:p>
          <a:p>
            <a:pPr lvl="1"/>
            <a:r>
              <a:rPr lang="en-US" altLang="de-DE" dirty="0"/>
              <a:t>Production – Process Industries</a:t>
            </a:r>
          </a:p>
          <a:p>
            <a:pPr lvl="2"/>
            <a:r>
              <a:rPr lang="en-US" altLang="de-DE" dirty="0"/>
              <a:t>Integrated planning tool for batch-orientated process manufacturing</a:t>
            </a:r>
          </a:p>
          <a:p>
            <a:pPr lvl="2"/>
            <a:r>
              <a:rPr lang="en-US" altLang="de-DE" dirty="0"/>
              <a:t>Design primarily for chemical, pharmaceutical, food and beverage industries along with batch-oriented electronics</a:t>
            </a:r>
          </a:p>
        </p:txBody>
      </p:sp>
    </p:spTree>
    <p:extLst>
      <p:ext uri="{BB962C8B-B14F-4D97-AF65-F5344CB8AC3E}">
        <p14:creationId xmlns:p14="http://schemas.microsoft.com/office/powerpoint/2010/main" val="846319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Calculates the production dates and capacity requirements for all operations within an order</a:t>
            </a:r>
          </a:p>
          <a:p>
            <a:pPr>
              <a:tabLst>
                <a:tab pos="1971675" algn="l"/>
              </a:tabLst>
            </a:pPr>
            <a:endParaRPr lang="en-US" altLang="de-DE" dirty="0"/>
          </a:p>
          <a:p>
            <a:pPr lvl="1">
              <a:tabLst>
                <a:tab pos="1971675" algn="l"/>
              </a:tabLst>
            </a:pPr>
            <a:r>
              <a:rPr lang="en-US" altLang="de-DE" dirty="0"/>
              <a:t>Determines a Routing</a:t>
            </a:r>
          </a:p>
          <a:p>
            <a:pPr lvl="2">
              <a:tabLst>
                <a:tab pos="1971675" algn="l"/>
              </a:tabLst>
            </a:pPr>
            <a:r>
              <a:rPr lang="en-US" altLang="de-DE" dirty="0"/>
              <a:t>Operation specific </a:t>
            </a:r>
            <a:r>
              <a:rPr lang="en-US" altLang="de-DE" dirty="0" smtClean="0"/>
              <a:t>timelines</a:t>
            </a:r>
            <a:endParaRPr lang="en-US" altLang="de-DE" dirty="0"/>
          </a:p>
          <a:p>
            <a:pPr lvl="2">
              <a:tabLst>
                <a:tab pos="1971675" algn="l"/>
              </a:tabLst>
            </a:pPr>
            <a:r>
              <a:rPr lang="en-US" altLang="de-DE" dirty="0"/>
              <a:t>Material Consumption Points</a:t>
            </a:r>
          </a:p>
          <a:p>
            <a:pPr lvl="2">
              <a:tabLst>
                <a:tab pos="1971675" algn="l"/>
              </a:tabLst>
            </a:pPr>
            <a:endParaRPr lang="en-US" altLang="de-DE" dirty="0"/>
          </a:p>
          <a:p>
            <a:pPr lvl="1">
              <a:tabLst>
                <a:tab pos="1971675" algn="l"/>
              </a:tabLst>
            </a:pPr>
            <a:r>
              <a:rPr lang="en-US" altLang="de-DE" dirty="0"/>
              <a:t>Material Master</a:t>
            </a:r>
          </a:p>
          <a:p>
            <a:pPr lvl="2">
              <a:tabLst>
                <a:tab pos="1971675" algn="l"/>
              </a:tabLst>
            </a:pPr>
            <a:r>
              <a:rPr lang="en-US" altLang="de-DE" dirty="0"/>
              <a:t>Scheduling Margin Key (Floats)</a:t>
            </a:r>
          </a:p>
          <a:p>
            <a:pPr lvl="2">
              <a:tabLst>
                <a:tab pos="1971675" algn="l"/>
              </a:tabLst>
            </a:pPr>
            <a:endParaRPr lang="en-US" altLang="de-DE" dirty="0"/>
          </a:p>
          <a:p>
            <a:pPr lvl="1">
              <a:tabLst>
                <a:tab pos="1971675" algn="l"/>
              </a:tabLst>
            </a:pPr>
            <a:r>
              <a:rPr lang="en-US" altLang="de-DE" dirty="0"/>
              <a:t>Work Center</a:t>
            </a:r>
          </a:p>
          <a:p>
            <a:pPr lvl="2">
              <a:tabLst>
                <a:tab pos="1971675" algn="l"/>
              </a:tabLst>
            </a:pPr>
            <a:r>
              <a:rPr lang="en-US" altLang="de-DE" dirty="0"/>
              <a:t>Formulas</a:t>
            </a:r>
          </a:p>
          <a:p>
            <a:pPr lvl="2">
              <a:tabLst>
                <a:tab pos="1971675" algn="l"/>
              </a:tabLst>
            </a:pPr>
            <a:r>
              <a:rPr lang="en-US" altLang="de-DE" dirty="0"/>
              <a:t>Standard Inter-operation Times</a:t>
            </a:r>
          </a:p>
        </p:txBody>
      </p:sp>
      <p:sp>
        <p:nvSpPr>
          <p:cNvPr id="3" name="Titel 2"/>
          <p:cNvSpPr>
            <a:spLocks noGrp="1"/>
          </p:cNvSpPr>
          <p:nvPr>
            <p:ph type="title"/>
          </p:nvPr>
        </p:nvSpPr>
        <p:spPr/>
        <p:txBody>
          <a:bodyPr/>
          <a:lstStyle/>
          <a:p>
            <a:r>
              <a:rPr lang="en-US" altLang="de-DE" dirty="0"/>
              <a:t>Schedule</a:t>
            </a:r>
            <a:endParaRPr lang="de-DE" dirty="0"/>
          </a:p>
        </p:txBody>
      </p:sp>
    </p:spTree>
    <p:extLst>
      <p:ext uri="{BB962C8B-B14F-4D97-AF65-F5344CB8AC3E}">
        <p14:creationId xmlns:p14="http://schemas.microsoft.com/office/powerpoint/2010/main" val="1548737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Two release processes</a:t>
            </a:r>
          </a:p>
          <a:p>
            <a:pPr lvl="1">
              <a:tabLst>
                <a:tab pos="1971675" algn="l"/>
              </a:tabLst>
            </a:pPr>
            <a:r>
              <a:rPr lang="en-US" altLang="de-DE" dirty="0"/>
              <a:t>Header Level</a:t>
            </a:r>
          </a:p>
          <a:p>
            <a:pPr lvl="2">
              <a:tabLst>
                <a:tab pos="1971675" algn="l"/>
              </a:tabLst>
            </a:pPr>
            <a:r>
              <a:rPr lang="en-US" altLang="de-DE" dirty="0"/>
              <a:t>Entire order and all operations are released for processing, order is given a REL status</a:t>
            </a:r>
          </a:p>
          <a:p>
            <a:pPr lvl="1">
              <a:tabLst>
                <a:tab pos="1971675" algn="l"/>
              </a:tabLst>
            </a:pPr>
            <a:r>
              <a:rPr lang="en-US" altLang="de-DE" dirty="0"/>
              <a:t>Operation Level</a:t>
            </a:r>
          </a:p>
          <a:p>
            <a:pPr lvl="2">
              <a:tabLst>
                <a:tab pos="1971675" algn="l"/>
              </a:tabLst>
            </a:pPr>
            <a:r>
              <a:rPr lang="en-US" altLang="de-DE" dirty="0"/>
              <a:t>Individual operations within an order are released</a:t>
            </a:r>
          </a:p>
          <a:p>
            <a:pPr lvl="2">
              <a:tabLst>
                <a:tab pos="1971675" algn="l"/>
              </a:tabLst>
            </a:pPr>
            <a:r>
              <a:rPr lang="en-US" altLang="de-DE" dirty="0"/>
              <a:t>Order is given a PREL status</a:t>
            </a:r>
          </a:p>
          <a:p>
            <a:pPr lvl="2">
              <a:tabLst>
                <a:tab pos="1971675" algn="l"/>
              </a:tabLst>
            </a:pPr>
            <a:r>
              <a:rPr lang="en-US" altLang="de-DE" dirty="0"/>
              <a:t>Not until the last operation is released does the order obtains a REL status</a:t>
            </a:r>
          </a:p>
          <a:p>
            <a:pPr lvl="2">
              <a:tabLst>
                <a:tab pos="1971675" algn="l"/>
              </a:tabLst>
            </a:pPr>
            <a:endParaRPr lang="en-US" altLang="de-DE" dirty="0"/>
          </a:p>
          <a:p>
            <a:pPr>
              <a:tabLst>
                <a:tab pos="1971675" algn="l"/>
              </a:tabLst>
            </a:pPr>
            <a:r>
              <a:rPr lang="en-US" altLang="de-DE" dirty="0"/>
              <a:t>Automatic vs. manual</a:t>
            </a:r>
          </a:p>
        </p:txBody>
      </p:sp>
      <p:sp>
        <p:nvSpPr>
          <p:cNvPr id="3" name="Titel 2"/>
          <p:cNvSpPr>
            <a:spLocks noGrp="1"/>
          </p:cNvSpPr>
          <p:nvPr>
            <p:ph type="title"/>
          </p:nvPr>
        </p:nvSpPr>
        <p:spPr/>
        <p:txBody>
          <a:bodyPr/>
          <a:lstStyle/>
          <a:p>
            <a:r>
              <a:rPr lang="en-US" altLang="de-DE" dirty="0"/>
              <a:t>Release</a:t>
            </a:r>
            <a:endParaRPr lang="de-DE" dirty="0"/>
          </a:p>
        </p:txBody>
      </p:sp>
    </p:spTree>
    <p:extLst>
      <p:ext uri="{BB962C8B-B14F-4D97-AF65-F5344CB8AC3E}">
        <p14:creationId xmlns:p14="http://schemas.microsoft.com/office/powerpoint/2010/main" val="1598593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Automatic check to determine whether the component, production resource tools, or capacities in an order are available</a:t>
            </a:r>
          </a:p>
          <a:p>
            <a:pPr lvl="1">
              <a:tabLst>
                <a:tab pos="1971675" algn="l"/>
              </a:tabLst>
            </a:pPr>
            <a:r>
              <a:rPr lang="en-US" altLang="de-DE" dirty="0"/>
              <a:t>Can be automatic or manually executed</a:t>
            </a:r>
          </a:p>
          <a:p>
            <a:pPr lvl="1">
              <a:tabLst>
                <a:tab pos="1971675" algn="l"/>
              </a:tabLst>
            </a:pPr>
            <a:r>
              <a:rPr lang="en-US" altLang="de-DE" dirty="0"/>
              <a:t>Determines availability on the required date</a:t>
            </a:r>
          </a:p>
          <a:p>
            <a:pPr lvl="1">
              <a:tabLst>
                <a:tab pos="1971675" algn="l"/>
              </a:tabLst>
            </a:pPr>
            <a:endParaRPr lang="en-US" altLang="de-DE" dirty="0"/>
          </a:p>
          <a:p>
            <a:pPr>
              <a:tabLst>
                <a:tab pos="1971675" algn="l"/>
              </a:tabLst>
            </a:pPr>
            <a:r>
              <a:rPr lang="en-US" altLang="de-DE" dirty="0"/>
              <a:t>Generates an availability log</a:t>
            </a:r>
          </a:p>
          <a:p>
            <a:pPr lvl="1">
              <a:tabLst>
                <a:tab pos="1971675" algn="l"/>
              </a:tabLst>
            </a:pPr>
            <a:r>
              <a:rPr lang="en-US" altLang="de-DE" dirty="0"/>
              <a:t>Displays results of the check</a:t>
            </a:r>
          </a:p>
          <a:p>
            <a:pPr lvl="1">
              <a:tabLst>
                <a:tab pos="1971675" algn="l"/>
              </a:tabLst>
            </a:pPr>
            <a:r>
              <a:rPr lang="en-US" altLang="de-DE" dirty="0"/>
              <a:t>Missing parts list</a:t>
            </a:r>
          </a:p>
          <a:p>
            <a:pPr lvl="1">
              <a:tabLst>
                <a:tab pos="1971675" algn="l"/>
              </a:tabLst>
            </a:pPr>
            <a:r>
              <a:rPr lang="en-US" altLang="de-DE" dirty="0"/>
              <a:t>Reservations that could not be verified</a:t>
            </a:r>
          </a:p>
          <a:p>
            <a:endParaRPr lang="de-DE" dirty="0"/>
          </a:p>
        </p:txBody>
      </p:sp>
      <p:sp>
        <p:nvSpPr>
          <p:cNvPr id="3" name="Titel 2"/>
          <p:cNvSpPr>
            <a:spLocks noGrp="1"/>
          </p:cNvSpPr>
          <p:nvPr>
            <p:ph type="title"/>
          </p:nvPr>
        </p:nvSpPr>
        <p:spPr/>
        <p:txBody>
          <a:bodyPr/>
          <a:lstStyle/>
          <a:p>
            <a:r>
              <a:rPr lang="en-US" altLang="de-DE" dirty="0"/>
              <a:t>Availability Check</a:t>
            </a:r>
            <a:endParaRPr lang="de-DE" dirty="0"/>
          </a:p>
        </p:txBody>
      </p:sp>
    </p:spTree>
    <p:extLst>
      <p:ext uri="{BB962C8B-B14F-4D97-AF65-F5344CB8AC3E}">
        <p14:creationId xmlns:p14="http://schemas.microsoft.com/office/powerpoint/2010/main" val="2171788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The time between scheduling and releasing an order is used for company checks and any preparation needed for the processing of the order</a:t>
            </a:r>
          </a:p>
          <a:p>
            <a:pPr>
              <a:tabLst>
                <a:tab pos="1971675" algn="l"/>
              </a:tabLst>
            </a:pPr>
            <a:endParaRPr lang="en-US" altLang="de-DE" dirty="0"/>
          </a:p>
          <a:p>
            <a:pPr>
              <a:tabLst>
                <a:tab pos="1971675" algn="l"/>
              </a:tabLst>
            </a:pPr>
            <a:r>
              <a:rPr lang="en-US" altLang="de-DE" dirty="0"/>
              <a:t>Once an order has been released it is ready for execution, we can at this time</a:t>
            </a:r>
          </a:p>
          <a:p>
            <a:pPr lvl="1">
              <a:tabLst>
                <a:tab pos="1971675" algn="l"/>
              </a:tabLst>
            </a:pPr>
            <a:r>
              <a:rPr lang="en-US" altLang="de-DE" dirty="0"/>
              <a:t>Print shop floor documents</a:t>
            </a:r>
          </a:p>
          <a:p>
            <a:pPr lvl="1">
              <a:tabLst>
                <a:tab pos="1971675" algn="l"/>
              </a:tabLst>
            </a:pPr>
            <a:r>
              <a:rPr lang="en-US" altLang="de-DE" dirty="0"/>
              <a:t>Execute goods movements</a:t>
            </a:r>
          </a:p>
          <a:p>
            <a:pPr lvl="1">
              <a:tabLst>
                <a:tab pos="1971675" algn="l"/>
              </a:tabLst>
            </a:pPr>
            <a:r>
              <a:rPr lang="en-US" altLang="de-DE" dirty="0"/>
              <a:t>Accept confirmations against the order</a:t>
            </a:r>
          </a:p>
          <a:p>
            <a:endParaRPr lang="de-DE" dirty="0"/>
          </a:p>
        </p:txBody>
      </p:sp>
      <p:sp>
        <p:nvSpPr>
          <p:cNvPr id="3" name="Titel 2"/>
          <p:cNvSpPr>
            <a:spLocks noGrp="1"/>
          </p:cNvSpPr>
          <p:nvPr>
            <p:ph type="title"/>
          </p:nvPr>
        </p:nvSpPr>
        <p:spPr/>
        <p:txBody>
          <a:bodyPr/>
          <a:lstStyle/>
          <a:p>
            <a:r>
              <a:rPr lang="en-US" altLang="de-DE" dirty="0"/>
              <a:t>Schedule &amp; Release</a:t>
            </a:r>
            <a:endParaRPr lang="de-DE" dirty="0"/>
          </a:p>
        </p:txBody>
      </p:sp>
    </p:spTree>
    <p:extLst>
      <p:ext uri="{BB962C8B-B14F-4D97-AF65-F5344CB8AC3E}">
        <p14:creationId xmlns:p14="http://schemas.microsoft.com/office/powerpoint/2010/main" val="3695863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Shop Floor Documents are printed upon release of the Production Order, examples would be:</a:t>
            </a:r>
          </a:p>
          <a:p>
            <a:pPr>
              <a:tabLst>
                <a:tab pos="1971675" algn="l"/>
              </a:tabLst>
            </a:pPr>
            <a:endParaRPr lang="en-US" altLang="de-DE" dirty="0"/>
          </a:p>
          <a:p>
            <a:pPr lvl="1">
              <a:tabLst>
                <a:tab pos="1971675" algn="l"/>
              </a:tabLst>
            </a:pPr>
            <a:r>
              <a:rPr lang="en-US" altLang="de-DE" dirty="0"/>
              <a:t>Operation-based Lists</a:t>
            </a:r>
          </a:p>
          <a:p>
            <a:pPr lvl="2">
              <a:tabLst>
                <a:tab pos="1971675" algn="l"/>
              </a:tabLst>
            </a:pPr>
            <a:r>
              <a:rPr lang="en-US" altLang="de-DE" dirty="0"/>
              <a:t>Time Tickets, Confirmation Slips</a:t>
            </a:r>
          </a:p>
          <a:p>
            <a:pPr lvl="2">
              <a:tabLst>
                <a:tab pos="1971675" algn="l"/>
              </a:tabLst>
            </a:pPr>
            <a:endParaRPr lang="en-US" altLang="de-DE" dirty="0"/>
          </a:p>
          <a:p>
            <a:pPr lvl="1">
              <a:tabLst>
                <a:tab pos="1971675" algn="l"/>
              </a:tabLst>
            </a:pPr>
            <a:r>
              <a:rPr lang="en-US" altLang="de-DE" dirty="0"/>
              <a:t>Component-based Lists</a:t>
            </a:r>
          </a:p>
          <a:p>
            <a:pPr lvl="2">
              <a:tabLst>
                <a:tab pos="1971675" algn="l"/>
              </a:tabLst>
            </a:pPr>
            <a:r>
              <a:rPr lang="en-US" altLang="de-DE" dirty="0"/>
              <a:t>Material Withdrawal Slips, Pull List (consumption list)</a:t>
            </a:r>
          </a:p>
          <a:p>
            <a:pPr lvl="2">
              <a:tabLst>
                <a:tab pos="1971675" algn="l"/>
              </a:tabLst>
            </a:pPr>
            <a:endParaRPr lang="en-US" altLang="de-DE" dirty="0"/>
          </a:p>
          <a:p>
            <a:pPr lvl="1">
              <a:tabLst>
                <a:tab pos="1971675" algn="l"/>
              </a:tabLst>
            </a:pPr>
            <a:r>
              <a:rPr lang="en-US" altLang="de-DE" dirty="0"/>
              <a:t>PRT Lists</a:t>
            </a:r>
          </a:p>
          <a:p>
            <a:pPr lvl="2">
              <a:tabLst>
                <a:tab pos="1971675" algn="l"/>
              </a:tabLst>
            </a:pPr>
            <a:r>
              <a:rPr lang="en-US" altLang="de-DE" dirty="0"/>
              <a:t>Overview </a:t>
            </a:r>
            <a:r>
              <a:rPr lang="en-US" altLang="de-DE" dirty="0" smtClean="0"/>
              <a:t>o</a:t>
            </a:r>
            <a:r>
              <a:rPr lang="en-US" altLang="de-DE" dirty="0" smtClean="0"/>
              <a:t>f </a:t>
            </a:r>
            <a:r>
              <a:rPr lang="en-US" altLang="de-DE" dirty="0"/>
              <a:t>PRT's used with their respective operations</a:t>
            </a:r>
            <a:endParaRPr lang="en-US" altLang="de-DE" dirty="0"/>
          </a:p>
          <a:p>
            <a:pPr lvl="2">
              <a:tabLst>
                <a:tab pos="1971675" algn="l"/>
              </a:tabLst>
            </a:pPr>
            <a:endParaRPr lang="en-US" altLang="de-DE" dirty="0"/>
          </a:p>
          <a:p>
            <a:pPr lvl="1">
              <a:tabLst>
                <a:tab pos="1971675" algn="l"/>
              </a:tabLst>
            </a:pPr>
            <a:r>
              <a:rPr lang="en-US" altLang="de-DE" dirty="0"/>
              <a:t>Multi-Purpose Lists</a:t>
            </a:r>
          </a:p>
          <a:p>
            <a:pPr lvl="2">
              <a:tabLst>
                <a:tab pos="1971675" algn="l"/>
              </a:tabLst>
            </a:pPr>
            <a:r>
              <a:rPr lang="en-US" altLang="de-DE" dirty="0"/>
              <a:t>Operation Control Ticket, Object Overview</a:t>
            </a:r>
          </a:p>
        </p:txBody>
      </p:sp>
      <p:sp>
        <p:nvSpPr>
          <p:cNvPr id="3" name="Titel 2"/>
          <p:cNvSpPr>
            <a:spLocks noGrp="1"/>
          </p:cNvSpPr>
          <p:nvPr>
            <p:ph type="title"/>
          </p:nvPr>
        </p:nvSpPr>
        <p:spPr/>
        <p:txBody>
          <a:bodyPr/>
          <a:lstStyle/>
          <a:p>
            <a:r>
              <a:rPr lang="en-US" altLang="de-DE" dirty="0"/>
              <a:t>Shop Floor Documents</a:t>
            </a:r>
            <a:endParaRPr lang="de-DE" dirty="0"/>
          </a:p>
        </p:txBody>
      </p:sp>
    </p:spTree>
    <p:extLst>
      <p:ext uri="{BB962C8B-B14F-4D97-AF65-F5344CB8AC3E}">
        <p14:creationId xmlns:p14="http://schemas.microsoft.com/office/powerpoint/2010/main" val="3120476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When a production order is created it references a BOM to determine the necessary components to produce the </a:t>
            </a:r>
            <a:r>
              <a:rPr lang="en-US" altLang="de-DE" dirty="0" smtClean="0"/>
              <a:t>material</a:t>
            </a:r>
            <a:endParaRPr lang="en-US" altLang="de-DE" dirty="0"/>
          </a:p>
          <a:p>
            <a:pPr>
              <a:tabLst>
                <a:tab pos="1971675" algn="l"/>
              </a:tabLst>
            </a:pPr>
            <a:endParaRPr lang="en-US" altLang="de-DE" dirty="0"/>
          </a:p>
          <a:p>
            <a:pPr>
              <a:tabLst>
                <a:tab pos="1971675" algn="l"/>
              </a:tabLst>
            </a:pPr>
            <a:r>
              <a:rPr lang="en-US" altLang="de-DE" dirty="0"/>
              <a:t>It then places a reservation on each of the </a:t>
            </a:r>
            <a:r>
              <a:rPr lang="en-US" altLang="de-DE" dirty="0" smtClean="0"/>
              <a:t>components </a:t>
            </a:r>
            <a:endParaRPr lang="en-US" altLang="de-DE" dirty="0"/>
          </a:p>
          <a:p>
            <a:pPr>
              <a:tabLst>
                <a:tab pos="1971675" algn="l"/>
              </a:tabLst>
            </a:pPr>
            <a:endParaRPr lang="en-US" altLang="de-DE" dirty="0"/>
          </a:p>
          <a:p>
            <a:pPr>
              <a:tabLst>
                <a:tab pos="1971675" algn="l"/>
              </a:tabLst>
            </a:pPr>
            <a:r>
              <a:rPr lang="en-US" altLang="de-DE" dirty="0"/>
              <a:t>Upon release of the order (or operation) you can withdraw the reserved materials from inventory</a:t>
            </a:r>
          </a:p>
          <a:p>
            <a:pPr lvl="1">
              <a:tabLst>
                <a:tab pos="1971675" algn="l"/>
              </a:tabLst>
            </a:pPr>
            <a:r>
              <a:rPr lang="en-US" altLang="de-DE" dirty="0"/>
              <a:t>Reservation is updated</a:t>
            </a:r>
          </a:p>
          <a:p>
            <a:pPr lvl="1">
              <a:tabLst>
                <a:tab pos="1971675" algn="l"/>
              </a:tabLst>
            </a:pPr>
            <a:r>
              <a:rPr lang="en-US" altLang="de-DE" dirty="0"/>
              <a:t>Inventory is updated</a:t>
            </a:r>
          </a:p>
          <a:p>
            <a:pPr lvl="1">
              <a:tabLst>
                <a:tab pos="1971675" algn="l"/>
              </a:tabLst>
            </a:pPr>
            <a:r>
              <a:rPr lang="en-US" altLang="de-DE" dirty="0"/>
              <a:t>Costs are assigned to the order as actual costs</a:t>
            </a:r>
          </a:p>
        </p:txBody>
      </p:sp>
      <p:sp>
        <p:nvSpPr>
          <p:cNvPr id="3" name="Titel 2"/>
          <p:cNvSpPr>
            <a:spLocks noGrp="1"/>
          </p:cNvSpPr>
          <p:nvPr>
            <p:ph type="title"/>
          </p:nvPr>
        </p:nvSpPr>
        <p:spPr/>
        <p:txBody>
          <a:bodyPr/>
          <a:lstStyle/>
          <a:p>
            <a:r>
              <a:rPr lang="en-US" altLang="de-DE" dirty="0"/>
              <a:t>Material Withdrawal</a:t>
            </a:r>
            <a:endParaRPr lang="de-DE" dirty="0"/>
          </a:p>
        </p:txBody>
      </p:sp>
    </p:spTree>
    <p:extLst>
      <p:ext uri="{BB962C8B-B14F-4D97-AF65-F5344CB8AC3E}">
        <p14:creationId xmlns:p14="http://schemas.microsoft.com/office/powerpoint/2010/main" val="20170410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90000"/>
              </a:lnSpc>
              <a:tabLst>
                <a:tab pos="1971675" algn="l"/>
              </a:tabLst>
            </a:pPr>
            <a:r>
              <a:rPr lang="en-US" altLang="de-DE" dirty="0"/>
              <a:t>Confirmations are used to monitor and track the progression of an order through its production cycle</a:t>
            </a:r>
          </a:p>
          <a:p>
            <a:pPr lvl="1">
              <a:lnSpc>
                <a:spcPct val="90000"/>
              </a:lnSpc>
              <a:tabLst>
                <a:tab pos="1971675" algn="l"/>
              </a:tabLst>
            </a:pPr>
            <a:r>
              <a:rPr lang="en-US" altLang="de-DE" dirty="0"/>
              <a:t>Confirmation can be done at the operation or order level</a:t>
            </a:r>
          </a:p>
          <a:p>
            <a:pPr lvl="1">
              <a:lnSpc>
                <a:spcPct val="90000"/>
              </a:lnSpc>
              <a:tabLst>
                <a:tab pos="1971675" algn="l"/>
              </a:tabLst>
            </a:pPr>
            <a:endParaRPr lang="en-US" altLang="de-DE" dirty="0"/>
          </a:p>
          <a:p>
            <a:pPr>
              <a:lnSpc>
                <a:spcPct val="90000"/>
              </a:lnSpc>
              <a:tabLst>
                <a:tab pos="1971675" algn="l"/>
              </a:tabLst>
            </a:pPr>
            <a:r>
              <a:rPr lang="en-US" altLang="de-DE" dirty="0"/>
              <a:t>Exact confirmation shortly after completion </a:t>
            </a:r>
            <a:r>
              <a:rPr lang="en-US" altLang="de-DE" dirty="0" smtClean="0"/>
              <a:t>of </a:t>
            </a:r>
            <a:r>
              <a:rPr lang="en-US" altLang="de-DE" dirty="0"/>
              <a:t>an operation is essential for realistic production planning and control</a:t>
            </a:r>
          </a:p>
          <a:p>
            <a:pPr>
              <a:lnSpc>
                <a:spcPct val="90000"/>
              </a:lnSpc>
              <a:tabLst>
                <a:tab pos="1971675" algn="l"/>
              </a:tabLst>
            </a:pPr>
            <a:endParaRPr lang="en-US" altLang="de-DE" dirty="0"/>
          </a:p>
          <a:p>
            <a:pPr>
              <a:lnSpc>
                <a:spcPct val="90000"/>
              </a:lnSpc>
              <a:tabLst>
                <a:tab pos="1971675" algn="l"/>
              </a:tabLst>
            </a:pPr>
            <a:r>
              <a:rPr lang="en-US" altLang="de-DE" dirty="0"/>
              <a:t>Data that needs confirmation include</a:t>
            </a:r>
          </a:p>
          <a:p>
            <a:pPr lvl="1">
              <a:lnSpc>
                <a:spcPct val="90000"/>
              </a:lnSpc>
              <a:tabLst>
                <a:tab pos="1971675" algn="l"/>
              </a:tabLst>
            </a:pPr>
            <a:r>
              <a:rPr lang="en-US" altLang="de-DE" dirty="0"/>
              <a:t>Quantities – yield, scrap, rework</a:t>
            </a:r>
          </a:p>
          <a:p>
            <a:pPr lvl="1">
              <a:lnSpc>
                <a:spcPct val="90000"/>
              </a:lnSpc>
              <a:tabLst>
                <a:tab pos="1971675" algn="l"/>
              </a:tabLst>
            </a:pPr>
            <a:r>
              <a:rPr lang="en-US" altLang="de-DE" dirty="0"/>
              <a:t>Activity data – setup time, machine time</a:t>
            </a:r>
          </a:p>
          <a:p>
            <a:pPr lvl="1">
              <a:lnSpc>
                <a:spcPct val="90000"/>
              </a:lnSpc>
              <a:tabLst>
                <a:tab pos="1971675" algn="l"/>
              </a:tabLst>
            </a:pPr>
            <a:r>
              <a:rPr lang="en-US" altLang="de-DE" dirty="0"/>
              <a:t>Dates – setup, processing, teardown started or finished</a:t>
            </a:r>
          </a:p>
          <a:p>
            <a:pPr lvl="1">
              <a:lnSpc>
                <a:spcPct val="90000"/>
              </a:lnSpc>
              <a:tabLst>
                <a:tab pos="1971675" algn="l"/>
              </a:tabLst>
            </a:pPr>
            <a:r>
              <a:rPr lang="en-US" altLang="de-DE" dirty="0"/>
              <a:t>Personnel data – employee who carried out the operation, number of </a:t>
            </a:r>
            <a:r>
              <a:rPr lang="en-US" altLang="de-DE" dirty="0" smtClean="0"/>
              <a:t>employees </a:t>
            </a:r>
            <a:r>
              <a:rPr lang="en-US" altLang="de-DE" dirty="0"/>
              <a:t>involved in the operation</a:t>
            </a:r>
          </a:p>
          <a:p>
            <a:pPr lvl="1">
              <a:lnSpc>
                <a:spcPct val="90000"/>
              </a:lnSpc>
              <a:tabLst>
                <a:tab pos="1971675" algn="l"/>
              </a:tabLst>
            </a:pPr>
            <a:r>
              <a:rPr lang="en-US" altLang="de-DE" dirty="0"/>
              <a:t>Work center</a:t>
            </a:r>
          </a:p>
          <a:p>
            <a:pPr lvl="1">
              <a:lnSpc>
                <a:spcPct val="90000"/>
              </a:lnSpc>
              <a:tabLst>
                <a:tab pos="1971675" algn="l"/>
              </a:tabLst>
            </a:pPr>
            <a:r>
              <a:rPr lang="en-US" altLang="de-DE" dirty="0"/>
              <a:t>Goods movements – planned and unplanned</a:t>
            </a:r>
          </a:p>
          <a:p>
            <a:pPr lvl="1">
              <a:lnSpc>
                <a:spcPct val="90000"/>
              </a:lnSpc>
              <a:tabLst>
                <a:tab pos="1971675" algn="l"/>
              </a:tabLst>
            </a:pPr>
            <a:r>
              <a:rPr lang="en-US" altLang="de-DE" dirty="0"/>
              <a:t>Variance reasons</a:t>
            </a:r>
          </a:p>
          <a:p>
            <a:pPr lvl="1">
              <a:lnSpc>
                <a:spcPct val="90000"/>
              </a:lnSpc>
              <a:tabLst>
                <a:tab pos="1971675" algn="l"/>
              </a:tabLst>
            </a:pPr>
            <a:r>
              <a:rPr lang="en-US" altLang="de-DE" dirty="0"/>
              <a:t>PRT usage</a:t>
            </a:r>
          </a:p>
        </p:txBody>
      </p:sp>
      <p:sp>
        <p:nvSpPr>
          <p:cNvPr id="3" name="Titel 2"/>
          <p:cNvSpPr>
            <a:spLocks noGrp="1"/>
          </p:cNvSpPr>
          <p:nvPr>
            <p:ph type="title"/>
          </p:nvPr>
        </p:nvSpPr>
        <p:spPr/>
        <p:txBody>
          <a:bodyPr/>
          <a:lstStyle/>
          <a:p>
            <a:r>
              <a:rPr lang="en-US" altLang="de-DE" dirty="0"/>
              <a:t>Confirmations</a:t>
            </a:r>
            <a:endParaRPr lang="de-DE" dirty="0"/>
          </a:p>
        </p:txBody>
      </p:sp>
    </p:spTree>
    <p:extLst>
      <p:ext uri="{BB962C8B-B14F-4D97-AF65-F5344CB8AC3E}">
        <p14:creationId xmlns:p14="http://schemas.microsoft.com/office/powerpoint/2010/main" val="4118293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Acceptance of the confirmed quantity of output from the production order into stock</a:t>
            </a:r>
          </a:p>
          <a:p>
            <a:pPr>
              <a:tabLst>
                <a:tab pos="1971675" algn="l"/>
              </a:tabLst>
            </a:pPr>
            <a:endParaRPr lang="en-US" altLang="de-DE" dirty="0"/>
          </a:p>
          <a:p>
            <a:pPr lvl="1">
              <a:tabLst>
                <a:tab pos="1971675" algn="l"/>
              </a:tabLst>
            </a:pPr>
            <a:r>
              <a:rPr lang="en-US" altLang="de-DE" dirty="0"/>
              <a:t>Effects of the Goods Receipt</a:t>
            </a:r>
          </a:p>
          <a:p>
            <a:pPr lvl="2">
              <a:tabLst>
                <a:tab pos="1971675" algn="l"/>
              </a:tabLst>
            </a:pPr>
            <a:r>
              <a:rPr lang="en-US" altLang="de-DE" dirty="0"/>
              <a:t>Updates stock quantity</a:t>
            </a:r>
          </a:p>
          <a:p>
            <a:pPr lvl="2">
              <a:tabLst>
                <a:tab pos="1971675" algn="l"/>
              </a:tabLst>
            </a:pPr>
            <a:r>
              <a:rPr lang="en-US" altLang="de-DE" dirty="0"/>
              <a:t>Updates stock value</a:t>
            </a:r>
          </a:p>
          <a:p>
            <a:pPr lvl="2">
              <a:tabLst>
                <a:tab pos="1971675" algn="l"/>
              </a:tabLst>
            </a:pPr>
            <a:r>
              <a:rPr lang="en-US" altLang="de-DE" dirty="0" smtClean="0"/>
              <a:t>Changes price </a:t>
            </a:r>
            <a:r>
              <a:rPr lang="en-US" altLang="de-DE" dirty="0"/>
              <a:t>stored for future </a:t>
            </a:r>
            <a:r>
              <a:rPr lang="en-US" altLang="de-DE" dirty="0" smtClean="0"/>
              <a:t>valuation</a:t>
            </a:r>
            <a:endParaRPr lang="en-US" altLang="de-DE" dirty="0"/>
          </a:p>
          <a:p>
            <a:pPr lvl="2">
              <a:tabLst>
                <a:tab pos="1971675" algn="l"/>
              </a:tabLst>
            </a:pPr>
            <a:r>
              <a:rPr lang="en-US" altLang="de-DE" dirty="0" smtClean="0"/>
              <a:t>Updates production order</a:t>
            </a:r>
            <a:endParaRPr lang="en-US" altLang="de-DE" dirty="0"/>
          </a:p>
          <a:p>
            <a:pPr lvl="2">
              <a:tabLst>
                <a:tab pos="1971675" algn="l"/>
              </a:tabLst>
            </a:pPr>
            <a:endParaRPr lang="en-US" altLang="de-DE" dirty="0"/>
          </a:p>
          <a:p>
            <a:pPr lvl="1">
              <a:tabLst>
                <a:tab pos="1971675" algn="l"/>
              </a:tabLst>
            </a:pPr>
            <a:r>
              <a:rPr lang="en-US" altLang="de-DE" dirty="0"/>
              <a:t>Three documents are created</a:t>
            </a:r>
          </a:p>
          <a:p>
            <a:pPr lvl="2">
              <a:tabLst>
                <a:tab pos="1971675" algn="l"/>
              </a:tabLst>
            </a:pPr>
            <a:r>
              <a:rPr lang="en-US" altLang="de-DE" dirty="0"/>
              <a:t>Material document</a:t>
            </a:r>
          </a:p>
          <a:p>
            <a:pPr lvl="2">
              <a:tabLst>
                <a:tab pos="1971675" algn="l"/>
              </a:tabLst>
            </a:pPr>
            <a:r>
              <a:rPr lang="en-US" altLang="de-DE" dirty="0"/>
              <a:t>Accounting document</a:t>
            </a:r>
          </a:p>
          <a:p>
            <a:pPr lvl="2">
              <a:tabLst>
                <a:tab pos="1971675" algn="l"/>
              </a:tabLst>
            </a:pPr>
            <a:r>
              <a:rPr lang="en-US" altLang="de-DE" dirty="0"/>
              <a:t>Controlling document</a:t>
            </a:r>
          </a:p>
        </p:txBody>
      </p:sp>
      <p:sp>
        <p:nvSpPr>
          <p:cNvPr id="3" name="Titel 2"/>
          <p:cNvSpPr>
            <a:spLocks noGrp="1"/>
          </p:cNvSpPr>
          <p:nvPr>
            <p:ph type="title"/>
          </p:nvPr>
        </p:nvSpPr>
        <p:spPr/>
        <p:txBody>
          <a:bodyPr/>
          <a:lstStyle/>
          <a:p>
            <a:r>
              <a:rPr lang="en-US" altLang="de-DE" dirty="0"/>
              <a:t>Goods Receipt</a:t>
            </a:r>
            <a:endParaRPr lang="de-DE" dirty="0"/>
          </a:p>
        </p:txBody>
      </p:sp>
    </p:spTree>
    <p:extLst>
      <p:ext uri="{BB962C8B-B14F-4D97-AF65-F5344CB8AC3E}">
        <p14:creationId xmlns:p14="http://schemas.microsoft.com/office/powerpoint/2010/main" val="206677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90000"/>
              </a:lnSpc>
              <a:tabLst>
                <a:tab pos="1971675" algn="l"/>
              </a:tabLst>
            </a:pPr>
            <a:r>
              <a:rPr lang="en-US" altLang="de-DE" dirty="0"/>
              <a:t>Consists of settling the actual costs incurred in the order to one or more receiver cost objects</a:t>
            </a:r>
          </a:p>
          <a:p>
            <a:pPr lvl="1">
              <a:lnSpc>
                <a:spcPct val="90000"/>
              </a:lnSpc>
              <a:tabLst>
                <a:tab pos="1971675" algn="l"/>
              </a:tabLst>
            </a:pPr>
            <a:r>
              <a:rPr lang="en-US" altLang="de-DE" dirty="0"/>
              <a:t>Receivers could include: </a:t>
            </a:r>
            <a:r>
              <a:rPr lang="en-US" altLang="de-DE" dirty="0" smtClean="0"/>
              <a:t>a </a:t>
            </a:r>
            <a:r>
              <a:rPr lang="en-US" altLang="de-DE" dirty="0"/>
              <a:t>material, a cost center, an internal order, a sales order, a project,  a network, a fixed asset</a:t>
            </a:r>
          </a:p>
          <a:p>
            <a:pPr lvl="1">
              <a:lnSpc>
                <a:spcPct val="90000"/>
              </a:lnSpc>
              <a:tabLst>
                <a:tab pos="1971675" algn="l"/>
              </a:tabLst>
            </a:pPr>
            <a:endParaRPr lang="en-US" altLang="de-DE" dirty="0"/>
          </a:p>
          <a:p>
            <a:pPr>
              <a:lnSpc>
                <a:spcPct val="90000"/>
              </a:lnSpc>
              <a:tabLst>
                <a:tab pos="1971675" algn="l"/>
              </a:tabLst>
            </a:pPr>
            <a:r>
              <a:rPr lang="en-US" altLang="de-DE" dirty="0"/>
              <a:t>Parameters for Order Settlement</a:t>
            </a:r>
          </a:p>
          <a:p>
            <a:pPr lvl="1">
              <a:lnSpc>
                <a:spcPct val="90000"/>
              </a:lnSpc>
              <a:tabLst>
                <a:tab pos="1971675" algn="l"/>
              </a:tabLst>
            </a:pPr>
            <a:r>
              <a:rPr lang="en-US" altLang="de-DE" dirty="0"/>
              <a:t>Settlement Profile</a:t>
            </a:r>
          </a:p>
          <a:p>
            <a:pPr lvl="2">
              <a:lnSpc>
                <a:spcPct val="90000"/>
              </a:lnSpc>
              <a:tabLst>
                <a:tab pos="1971675" algn="l"/>
              </a:tabLst>
            </a:pPr>
            <a:r>
              <a:rPr lang="en-US" altLang="de-DE" dirty="0" smtClean="0"/>
              <a:t>Specifies </a:t>
            </a:r>
            <a:r>
              <a:rPr lang="en-US" altLang="de-DE" dirty="0"/>
              <a:t>the receivers, distributions rules and method</a:t>
            </a:r>
          </a:p>
          <a:p>
            <a:pPr lvl="1">
              <a:lnSpc>
                <a:spcPct val="90000"/>
              </a:lnSpc>
              <a:tabLst>
                <a:tab pos="1971675" algn="l"/>
              </a:tabLst>
            </a:pPr>
            <a:r>
              <a:rPr lang="en-US" altLang="de-DE" dirty="0"/>
              <a:t>Settlement Structure</a:t>
            </a:r>
          </a:p>
          <a:p>
            <a:pPr lvl="2">
              <a:lnSpc>
                <a:spcPct val="90000"/>
              </a:lnSpc>
              <a:tabLst>
                <a:tab pos="1971675" algn="l"/>
              </a:tabLst>
            </a:pPr>
            <a:r>
              <a:rPr lang="en-US" altLang="de-DE" dirty="0"/>
              <a:t>Determines how the debit cost elements are assigned to the settlement cost elements </a:t>
            </a:r>
          </a:p>
          <a:p>
            <a:pPr lvl="2">
              <a:lnSpc>
                <a:spcPct val="90000"/>
              </a:lnSpc>
              <a:tabLst>
                <a:tab pos="1971675" algn="l"/>
              </a:tabLst>
            </a:pPr>
            <a:endParaRPr lang="en-US" altLang="de-DE" dirty="0"/>
          </a:p>
          <a:p>
            <a:pPr>
              <a:lnSpc>
                <a:spcPct val="90000"/>
              </a:lnSpc>
              <a:tabLst>
                <a:tab pos="1971675" algn="l"/>
              </a:tabLst>
            </a:pPr>
            <a:r>
              <a:rPr lang="en-US" altLang="de-DE" dirty="0"/>
              <a:t>Settlement Rule</a:t>
            </a:r>
          </a:p>
          <a:p>
            <a:pPr lvl="1">
              <a:lnSpc>
                <a:spcPct val="90000"/>
              </a:lnSpc>
              <a:tabLst>
                <a:tab pos="1971675" algn="l"/>
              </a:tabLst>
            </a:pPr>
            <a:r>
              <a:rPr lang="en-US" altLang="de-DE" dirty="0"/>
              <a:t>Automatically assigned on creation of order, the parameters are used to define this rule</a:t>
            </a:r>
          </a:p>
          <a:p>
            <a:pPr lvl="2">
              <a:lnSpc>
                <a:spcPct val="90000"/>
              </a:lnSpc>
              <a:tabLst>
                <a:tab pos="1971675" algn="l"/>
              </a:tabLst>
            </a:pPr>
            <a:r>
              <a:rPr lang="en-US" altLang="de-DE" dirty="0"/>
              <a:t>Has one or more distribution </a:t>
            </a:r>
            <a:r>
              <a:rPr lang="en-US" altLang="de-DE" dirty="0" smtClean="0"/>
              <a:t>rule </a:t>
            </a:r>
            <a:r>
              <a:rPr lang="en-US" altLang="de-DE" dirty="0"/>
              <a:t>assigned to it</a:t>
            </a:r>
          </a:p>
          <a:p>
            <a:pPr lvl="2">
              <a:lnSpc>
                <a:spcPct val="90000"/>
              </a:lnSpc>
              <a:tabLst>
                <a:tab pos="1971675" algn="l"/>
              </a:tabLst>
            </a:pPr>
            <a:r>
              <a:rPr lang="en-US" altLang="de-DE" dirty="0"/>
              <a:t>Distribution rules </a:t>
            </a:r>
            <a:r>
              <a:rPr lang="en-US" altLang="de-DE" dirty="0" smtClean="0"/>
              <a:t>define: </a:t>
            </a:r>
            <a:r>
              <a:rPr lang="en-US" altLang="de-DE" dirty="0"/>
              <a:t>cost receiver, settlement share, settlement type</a:t>
            </a:r>
          </a:p>
        </p:txBody>
      </p:sp>
      <p:sp>
        <p:nvSpPr>
          <p:cNvPr id="3" name="Titel 2"/>
          <p:cNvSpPr>
            <a:spLocks noGrp="1"/>
          </p:cNvSpPr>
          <p:nvPr>
            <p:ph type="title"/>
          </p:nvPr>
        </p:nvSpPr>
        <p:spPr/>
        <p:txBody>
          <a:bodyPr/>
          <a:lstStyle/>
          <a:p>
            <a:r>
              <a:rPr lang="en-US" altLang="de-DE" dirty="0"/>
              <a:t>Order Settlement</a:t>
            </a:r>
            <a:endParaRPr lang="de-DE" dirty="0"/>
          </a:p>
        </p:txBody>
      </p:sp>
    </p:spTree>
    <p:extLst>
      <p:ext uri="{BB962C8B-B14F-4D97-AF65-F5344CB8AC3E}">
        <p14:creationId xmlns:p14="http://schemas.microsoft.com/office/powerpoint/2010/main" val="2535248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Settling a Production Order to Stock</a:t>
            </a:r>
          </a:p>
          <a:p>
            <a:pPr lvl="1">
              <a:tabLst>
                <a:tab pos="1971675" algn="l"/>
              </a:tabLst>
            </a:pPr>
            <a:r>
              <a:rPr lang="en-US" altLang="de-DE" dirty="0"/>
              <a:t>Debit posting is made to the Production Order with the value of the </a:t>
            </a:r>
            <a:r>
              <a:rPr lang="en-US" altLang="de-DE" dirty="0" smtClean="0"/>
              <a:t>material *</a:t>
            </a:r>
            <a:endParaRPr lang="en-US" altLang="de-DE" dirty="0"/>
          </a:p>
          <a:p>
            <a:pPr lvl="1">
              <a:tabLst>
                <a:tab pos="1971675" algn="l"/>
              </a:tabLst>
            </a:pPr>
            <a:r>
              <a:rPr lang="en-US" altLang="de-DE" dirty="0"/>
              <a:t>Difference between the debt posting and credit posting is posted to a price difference account</a:t>
            </a:r>
          </a:p>
        </p:txBody>
      </p:sp>
      <p:sp>
        <p:nvSpPr>
          <p:cNvPr id="3" name="Titel 2"/>
          <p:cNvSpPr>
            <a:spLocks noGrp="1"/>
          </p:cNvSpPr>
          <p:nvPr>
            <p:ph type="title"/>
          </p:nvPr>
        </p:nvSpPr>
        <p:spPr/>
        <p:txBody>
          <a:bodyPr/>
          <a:lstStyle/>
          <a:p>
            <a:r>
              <a:rPr lang="en-US" altLang="de-DE" dirty="0"/>
              <a:t>Order Settlement</a:t>
            </a:r>
            <a:endParaRPr lang="de-DE" dirty="0"/>
          </a:p>
        </p:txBody>
      </p:sp>
      <p:grpSp>
        <p:nvGrpSpPr>
          <p:cNvPr id="21" name="Gruppieren 20"/>
          <p:cNvGrpSpPr/>
          <p:nvPr/>
        </p:nvGrpSpPr>
        <p:grpSpPr>
          <a:xfrm>
            <a:off x="2515200" y="3806646"/>
            <a:ext cx="7162800" cy="2276475"/>
            <a:chOff x="1417638" y="3933825"/>
            <a:chExt cx="7162800" cy="2276475"/>
          </a:xfrm>
        </p:grpSpPr>
        <p:grpSp>
          <p:nvGrpSpPr>
            <p:cNvPr id="4" name="Group 4"/>
            <p:cNvGrpSpPr>
              <a:grpSpLocks/>
            </p:cNvGrpSpPr>
            <p:nvPr/>
          </p:nvGrpSpPr>
          <p:grpSpPr bwMode="auto">
            <a:xfrm>
              <a:off x="1417638" y="4314825"/>
              <a:ext cx="1371600" cy="914400"/>
              <a:chOff x="912" y="2832"/>
              <a:chExt cx="864" cy="576"/>
            </a:xfrm>
          </p:grpSpPr>
          <p:sp>
            <p:nvSpPr>
              <p:cNvPr id="5" name="Line 5"/>
              <p:cNvSpPr>
                <a:spLocks noChangeShapeType="1"/>
              </p:cNvSpPr>
              <p:nvPr/>
            </p:nvSpPr>
            <p:spPr bwMode="auto">
              <a:xfrm>
                <a:off x="912" y="2832"/>
                <a:ext cx="8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 name="Line 6"/>
              <p:cNvSpPr>
                <a:spLocks noChangeShapeType="1"/>
              </p:cNvSpPr>
              <p:nvPr/>
            </p:nvSpPr>
            <p:spPr bwMode="auto">
              <a:xfrm>
                <a:off x="1344" y="2832"/>
                <a:ext cx="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grpSp>
        <p:grpSp>
          <p:nvGrpSpPr>
            <p:cNvPr id="7" name="Group 7"/>
            <p:cNvGrpSpPr>
              <a:grpSpLocks/>
            </p:cNvGrpSpPr>
            <p:nvPr/>
          </p:nvGrpSpPr>
          <p:grpSpPr bwMode="auto">
            <a:xfrm>
              <a:off x="3779838" y="4314825"/>
              <a:ext cx="1371600" cy="914400"/>
              <a:chOff x="912" y="2832"/>
              <a:chExt cx="864" cy="576"/>
            </a:xfrm>
          </p:grpSpPr>
          <p:sp>
            <p:nvSpPr>
              <p:cNvPr id="8" name="Line 8"/>
              <p:cNvSpPr>
                <a:spLocks noChangeShapeType="1"/>
              </p:cNvSpPr>
              <p:nvPr/>
            </p:nvSpPr>
            <p:spPr bwMode="auto">
              <a:xfrm>
                <a:off x="912" y="2832"/>
                <a:ext cx="8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 name="Line 9"/>
              <p:cNvSpPr>
                <a:spLocks noChangeShapeType="1"/>
              </p:cNvSpPr>
              <p:nvPr/>
            </p:nvSpPr>
            <p:spPr bwMode="auto">
              <a:xfrm>
                <a:off x="1344" y="2832"/>
                <a:ext cx="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grpSp>
        <p:grpSp>
          <p:nvGrpSpPr>
            <p:cNvPr id="10" name="Group 10"/>
            <p:cNvGrpSpPr>
              <a:grpSpLocks/>
            </p:cNvGrpSpPr>
            <p:nvPr/>
          </p:nvGrpSpPr>
          <p:grpSpPr bwMode="auto">
            <a:xfrm>
              <a:off x="6218238" y="4314825"/>
              <a:ext cx="1371600" cy="914400"/>
              <a:chOff x="912" y="2832"/>
              <a:chExt cx="864" cy="576"/>
            </a:xfrm>
          </p:grpSpPr>
          <p:sp>
            <p:nvSpPr>
              <p:cNvPr id="11" name="Line 11"/>
              <p:cNvSpPr>
                <a:spLocks noChangeShapeType="1"/>
              </p:cNvSpPr>
              <p:nvPr/>
            </p:nvSpPr>
            <p:spPr bwMode="auto">
              <a:xfrm>
                <a:off x="912" y="2832"/>
                <a:ext cx="8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2" name="Line 12"/>
              <p:cNvSpPr>
                <a:spLocks noChangeShapeType="1"/>
              </p:cNvSpPr>
              <p:nvPr/>
            </p:nvSpPr>
            <p:spPr bwMode="auto">
              <a:xfrm>
                <a:off x="1344" y="2832"/>
                <a:ext cx="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13" name="Text Box 13"/>
            <p:cNvSpPr txBox="1">
              <a:spLocks noChangeArrowheads="1"/>
            </p:cNvSpPr>
            <p:nvPr/>
          </p:nvSpPr>
          <p:spPr bwMode="auto">
            <a:xfrm>
              <a:off x="1570038" y="3933825"/>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endParaRPr lang="de-DE" altLang="de-DE" sz="1800" b="0"/>
            </a:p>
          </p:txBody>
        </p:sp>
        <p:sp>
          <p:nvSpPr>
            <p:cNvPr id="14" name="Text Box 14"/>
            <p:cNvSpPr txBox="1">
              <a:spLocks noChangeArrowheads="1"/>
            </p:cNvSpPr>
            <p:nvPr/>
          </p:nvSpPr>
          <p:spPr bwMode="auto">
            <a:xfrm>
              <a:off x="1476375" y="3933825"/>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Material</a:t>
              </a:r>
            </a:p>
          </p:txBody>
        </p:sp>
        <p:sp>
          <p:nvSpPr>
            <p:cNvPr id="15" name="Text Box 15"/>
            <p:cNvSpPr txBox="1">
              <a:spLocks noChangeArrowheads="1"/>
            </p:cNvSpPr>
            <p:nvPr/>
          </p:nvSpPr>
          <p:spPr bwMode="auto">
            <a:xfrm>
              <a:off x="3692525" y="3933825"/>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Prod.  Order</a:t>
              </a:r>
            </a:p>
          </p:txBody>
        </p:sp>
        <p:sp>
          <p:nvSpPr>
            <p:cNvPr id="16" name="Text Box 16"/>
            <p:cNvSpPr txBox="1">
              <a:spLocks noChangeArrowheads="1"/>
            </p:cNvSpPr>
            <p:nvPr/>
          </p:nvSpPr>
          <p:spPr bwMode="auto">
            <a:xfrm>
              <a:off x="6294438" y="3933825"/>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Price Diff.</a:t>
              </a:r>
            </a:p>
          </p:txBody>
        </p:sp>
        <p:sp>
          <p:nvSpPr>
            <p:cNvPr id="17" name="Text Box 17"/>
            <p:cNvSpPr txBox="1">
              <a:spLocks noChangeArrowheads="1"/>
            </p:cNvSpPr>
            <p:nvPr/>
          </p:nvSpPr>
          <p:spPr bwMode="auto">
            <a:xfrm>
              <a:off x="4541838" y="4391025"/>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800" b="0"/>
                <a:t>100</a:t>
              </a:r>
            </a:p>
          </p:txBody>
        </p:sp>
        <p:sp>
          <p:nvSpPr>
            <p:cNvPr id="18" name="Text Box 18"/>
            <p:cNvSpPr txBox="1">
              <a:spLocks noChangeArrowheads="1"/>
            </p:cNvSpPr>
            <p:nvPr/>
          </p:nvSpPr>
          <p:spPr bwMode="auto">
            <a:xfrm>
              <a:off x="6370638" y="4391025"/>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800" b="0"/>
                <a:t>20</a:t>
              </a:r>
            </a:p>
          </p:txBody>
        </p:sp>
        <p:sp>
          <p:nvSpPr>
            <p:cNvPr id="19" name="Text Box 19"/>
            <p:cNvSpPr txBox="1">
              <a:spLocks noChangeArrowheads="1"/>
            </p:cNvSpPr>
            <p:nvPr/>
          </p:nvSpPr>
          <p:spPr bwMode="auto">
            <a:xfrm>
              <a:off x="1570038" y="4391025"/>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800" b="0" dirty="0"/>
                <a:t>80</a:t>
              </a:r>
            </a:p>
          </p:txBody>
        </p:sp>
        <p:sp>
          <p:nvSpPr>
            <p:cNvPr id="20" name="Text Box 20"/>
            <p:cNvSpPr txBox="1">
              <a:spLocks noChangeArrowheads="1"/>
            </p:cNvSpPr>
            <p:nvPr/>
          </p:nvSpPr>
          <p:spPr bwMode="auto">
            <a:xfrm>
              <a:off x="3995738" y="5686425"/>
              <a:ext cx="4584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b="0" dirty="0"/>
                <a:t>* Material Price is determined by the quantity produced times the Standard Price in the Material Master.</a:t>
              </a:r>
            </a:p>
          </p:txBody>
        </p:sp>
      </p:grpSp>
    </p:spTree>
    <p:extLst>
      <p:ext uri="{BB962C8B-B14F-4D97-AF65-F5344CB8AC3E}">
        <p14:creationId xmlns:p14="http://schemas.microsoft.com/office/powerpoint/2010/main" val="66907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Unit Overview</a:t>
            </a:r>
            <a:endParaRPr lang="de-DE" dirty="0"/>
          </a:p>
        </p:txBody>
      </p:sp>
      <p:sp>
        <p:nvSpPr>
          <p:cNvPr id="3" name="Textplatzhalter 2"/>
          <p:cNvSpPr>
            <a:spLocks noGrp="1"/>
          </p:cNvSpPr>
          <p:nvPr>
            <p:ph type="body" sz="quarter" idx="4294967295"/>
          </p:nvPr>
        </p:nvSpPr>
        <p:spPr>
          <a:xfrm>
            <a:off x="324000" y="1691078"/>
            <a:ext cx="11545200" cy="4392043"/>
          </a:xfrm>
        </p:spPr>
        <p:txBody>
          <a:bodyPr/>
          <a:lstStyle/>
          <a:p>
            <a:pPr>
              <a:tabLst>
                <a:tab pos="1971675" algn="l"/>
              </a:tabLst>
            </a:pPr>
            <a:r>
              <a:rPr lang="en-US" altLang="de-DE" dirty="0"/>
              <a:t>PP Organizational Structure</a:t>
            </a:r>
          </a:p>
          <a:p>
            <a:pPr>
              <a:tabLst>
                <a:tab pos="1971675" algn="l"/>
              </a:tabLst>
            </a:pPr>
            <a:endParaRPr lang="en-US" altLang="de-DE" dirty="0"/>
          </a:p>
          <a:p>
            <a:pPr>
              <a:tabLst>
                <a:tab pos="1971675" algn="l"/>
              </a:tabLst>
            </a:pPr>
            <a:r>
              <a:rPr lang="en-US" altLang="de-DE" dirty="0"/>
              <a:t>PP Master Data</a:t>
            </a:r>
          </a:p>
          <a:p>
            <a:pPr>
              <a:tabLst>
                <a:tab pos="1971675" algn="l"/>
              </a:tabLst>
            </a:pPr>
            <a:endParaRPr lang="en-US" altLang="de-DE" dirty="0"/>
          </a:p>
          <a:p>
            <a:pPr>
              <a:tabLst>
                <a:tab pos="1971675" algn="l"/>
              </a:tabLst>
            </a:pPr>
            <a:r>
              <a:rPr lang="en-US" altLang="de-DE" dirty="0"/>
              <a:t>PP Processes</a:t>
            </a:r>
          </a:p>
          <a:p>
            <a:pPr lvl="1">
              <a:tabLst>
                <a:tab pos="1971675" algn="l"/>
              </a:tabLst>
            </a:pPr>
            <a:r>
              <a:rPr lang="en-US" altLang="de-DE" dirty="0"/>
              <a:t>Material Planning</a:t>
            </a:r>
          </a:p>
          <a:p>
            <a:pPr lvl="1">
              <a:tabLst>
                <a:tab pos="1971675" algn="l"/>
              </a:tabLst>
            </a:pPr>
            <a:r>
              <a:rPr lang="en-US" altLang="de-DE" dirty="0"/>
              <a:t>Production Planning</a:t>
            </a:r>
          </a:p>
          <a:p>
            <a:pPr lvl="1">
              <a:tabLst>
                <a:tab pos="1971675" algn="l"/>
              </a:tabLst>
            </a:pPr>
            <a:r>
              <a:rPr lang="en-US" altLang="de-DE" dirty="0"/>
              <a:t>Manufacturing Execution Process</a:t>
            </a:r>
          </a:p>
          <a:p>
            <a:pPr lvl="1">
              <a:tabLst>
                <a:tab pos="1971675" algn="l"/>
              </a:tabLst>
            </a:pPr>
            <a:endParaRPr lang="en-US" altLang="de-DE" dirty="0"/>
          </a:p>
          <a:p>
            <a:pPr marL="0" indent="0">
              <a:buNone/>
              <a:tabLst>
                <a:tab pos="1971675" algn="l"/>
              </a:tabLst>
            </a:pPr>
            <a:endParaRPr lang="en-US" altLang="de-DE" dirty="0"/>
          </a:p>
        </p:txBody>
      </p:sp>
    </p:spTree>
    <p:extLst>
      <p:ext uri="{BB962C8B-B14F-4D97-AF65-F5344CB8AC3E}">
        <p14:creationId xmlns:p14="http://schemas.microsoft.com/office/powerpoint/2010/main" val="3236349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Costs analyzed</a:t>
            </a:r>
          </a:p>
          <a:p>
            <a:pPr lvl="1">
              <a:tabLst>
                <a:tab pos="1971675" algn="l"/>
              </a:tabLst>
            </a:pPr>
            <a:r>
              <a:rPr lang="en-US" altLang="de-DE" dirty="0"/>
              <a:t>Primary</a:t>
            </a:r>
          </a:p>
          <a:p>
            <a:pPr lvl="2">
              <a:tabLst>
                <a:tab pos="1971675" algn="l"/>
              </a:tabLst>
            </a:pPr>
            <a:r>
              <a:rPr lang="en-US" altLang="de-DE" dirty="0"/>
              <a:t>Materials</a:t>
            </a:r>
          </a:p>
          <a:p>
            <a:pPr lvl="2">
              <a:tabLst>
                <a:tab pos="1971675" algn="l"/>
              </a:tabLst>
            </a:pPr>
            <a:r>
              <a:rPr lang="en-US" altLang="de-DE" dirty="0"/>
              <a:t>External Processing</a:t>
            </a:r>
          </a:p>
          <a:p>
            <a:pPr lvl="1">
              <a:tabLst>
                <a:tab pos="1971675" algn="l"/>
              </a:tabLst>
            </a:pPr>
            <a:r>
              <a:rPr lang="en-US" altLang="de-DE" dirty="0"/>
              <a:t>Secondary</a:t>
            </a:r>
          </a:p>
          <a:p>
            <a:pPr lvl="2">
              <a:tabLst>
                <a:tab pos="1971675" algn="l"/>
              </a:tabLst>
            </a:pPr>
            <a:r>
              <a:rPr lang="en-US" altLang="de-DE" dirty="0"/>
              <a:t>Production, Material, and Administrative Overhead</a:t>
            </a:r>
          </a:p>
          <a:p>
            <a:pPr lvl="2">
              <a:tabLst>
                <a:tab pos="1971675" algn="l"/>
              </a:tabLst>
            </a:pPr>
            <a:r>
              <a:rPr lang="en-US" altLang="de-DE" dirty="0"/>
              <a:t>Labor</a:t>
            </a:r>
          </a:p>
          <a:p>
            <a:pPr lvl="2">
              <a:tabLst>
                <a:tab pos="1971675" algn="l"/>
              </a:tabLst>
            </a:pPr>
            <a:endParaRPr lang="en-US" altLang="de-DE" dirty="0"/>
          </a:p>
          <a:p>
            <a:pPr>
              <a:tabLst>
                <a:tab pos="1971675" algn="l"/>
              </a:tabLst>
            </a:pPr>
            <a:r>
              <a:rPr lang="en-US" altLang="de-DE" dirty="0"/>
              <a:t>Cost Analysis Reporting</a:t>
            </a:r>
          </a:p>
          <a:p>
            <a:pPr lvl="1">
              <a:tabLst>
                <a:tab pos="1971675" algn="l"/>
              </a:tabLst>
            </a:pPr>
            <a:r>
              <a:rPr lang="en-US" altLang="de-DE" dirty="0"/>
              <a:t>Calculate and analyze planned costs, target costs, and actual costs of the production order.</a:t>
            </a:r>
          </a:p>
          <a:p>
            <a:pPr lvl="1">
              <a:tabLst>
                <a:tab pos="1971675" algn="l"/>
              </a:tabLst>
            </a:pPr>
            <a:r>
              <a:rPr lang="en-US" altLang="de-DE" dirty="0"/>
              <a:t>Calculate and analyze variances</a:t>
            </a:r>
          </a:p>
        </p:txBody>
      </p:sp>
      <p:sp>
        <p:nvSpPr>
          <p:cNvPr id="3" name="Titel 2"/>
          <p:cNvSpPr>
            <a:spLocks noGrp="1"/>
          </p:cNvSpPr>
          <p:nvPr>
            <p:ph type="title"/>
          </p:nvPr>
        </p:nvSpPr>
        <p:spPr/>
        <p:txBody>
          <a:bodyPr/>
          <a:lstStyle/>
          <a:p>
            <a:r>
              <a:rPr lang="en-US" altLang="de-DE" dirty="0"/>
              <a:t>Order Settlement</a:t>
            </a:r>
            <a:endParaRPr lang="de-DE" dirty="0"/>
          </a:p>
        </p:txBody>
      </p:sp>
    </p:spTree>
    <p:extLst>
      <p:ext uri="{BB962C8B-B14F-4D97-AF65-F5344CB8AC3E}">
        <p14:creationId xmlns:p14="http://schemas.microsoft.com/office/powerpoint/2010/main" val="2875036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88116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90000"/>
              </a:lnSpc>
              <a:tabLst>
                <a:tab pos="1971675" algn="l"/>
              </a:tabLst>
            </a:pPr>
            <a:r>
              <a:rPr lang="en-US" altLang="de-DE" dirty="0"/>
              <a:t>Client</a:t>
            </a:r>
          </a:p>
          <a:p>
            <a:pPr lvl="1">
              <a:lnSpc>
                <a:spcPct val="90000"/>
              </a:lnSpc>
              <a:tabLst>
                <a:tab pos="1971675" algn="l"/>
              </a:tabLst>
            </a:pPr>
            <a:r>
              <a:rPr lang="en-US" altLang="de-DE" dirty="0"/>
              <a:t>An independent environment in the system</a:t>
            </a:r>
          </a:p>
          <a:p>
            <a:pPr lvl="1">
              <a:lnSpc>
                <a:spcPct val="90000"/>
              </a:lnSpc>
              <a:tabLst>
                <a:tab pos="1971675" algn="l"/>
              </a:tabLst>
            </a:pPr>
            <a:endParaRPr lang="en-US" altLang="de-DE" dirty="0"/>
          </a:p>
          <a:p>
            <a:pPr>
              <a:lnSpc>
                <a:spcPct val="90000"/>
              </a:lnSpc>
              <a:tabLst>
                <a:tab pos="1971675" algn="l"/>
              </a:tabLst>
            </a:pPr>
            <a:r>
              <a:rPr lang="en-US" altLang="de-DE" dirty="0"/>
              <a:t>Company Code</a:t>
            </a:r>
          </a:p>
          <a:p>
            <a:pPr lvl="1">
              <a:lnSpc>
                <a:spcPct val="90000"/>
              </a:lnSpc>
              <a:tabLst>
                <a:tab pos="1971675" algn="l"/>
              </a:tabLst>
            </a:pPr>
            <a:r>
              <a:rPr lang="en-US" altLang="de-DE" dirty="0"/>
              <a:t>Smallest org unit for which you can maintain a legal set of books</a:t>
            </a:r>
          </a:p>
          <a:p>
            <a:pPr lvl="1">
              <a:lnSpc>
                <a:spcPct val="90000"/>
              </a:lnSpc>
              <a:tabLst>
                <a:tab pos="1971675" algn="l"/>
              </a:tabLst>
            </a:pPr>
            <a:endParaRPr lang="en-US" altLang="de-DE" dirty="0"/>
          </a:p>
          <a:p>
            <a:pPr>
              <a:lnSpc>
                <a:spcPct val="90000"/>
              </a:lnSpc>
              <a:tabLst>
                <a:tab pos="1971675" algn="l"/>
              </a:tabLst>
            </a:pPr>
            <a:r>
              <a:rPr lang="en-US" altLang="de-DE" dirty="0"/>
              <a:t>Plant</a:t>
            </a:r>
          </a:p>
          <a:p>
            <a:pPr lvl="1">
              <a:lnSpc>
                <a:spcPct val="90000"/>
              </a:lnSpc>
              <a:tabLst>
                <a:tab pos="1971675" algn="l"/>
              </a:tabLst>
            </a:pPr>
            <a:r>
              <a:rPr lang="en-US" altLang="de-DE" dirty="0"/>
              <a:t>Operating area or branch within a company</a:t>
            </a:r>
          </a:p>
          <a:p>
            <a:pPr lvl="2">
              <a:lnSpc>
                <a:spcPct val="90000"/>
              </a:lnSpc>
              <a:tabLst>
                <a:tab pos="1971675" algn="l"/>
              </a:tabLst>
            </a:pPr>
            <a:r>
              <a:rPr lang="en-US" altLang="de-DE" sz="1400" dirty="0"/>
              <a:t>Manufacturing, distribution, purchasing or maintenance facility</a:t>
            </a:r>
          </a:p>
          <a:p>
            <a:pPr lvl="2">
              <a:lnSpc>
                <a:spcPct val="90000"/>
              </a:lnSpc>
              <a:tabLst>
                <a:tab pos="1971675" algn="l"/>
              </a:tabLst>
            </a:pPr>
            <a:endParaRPr lang="en-US" altLang="de-DE" sz="1400" dirty="0"/>
          </a:p>
          <a:p>
            <a:pPr>
              <a:lnSpc>
                <a:spcPct val="90000"/>
              </a:lnSpc>
              <a:tabLst>
                <a:tab pos="1971675" algn="l"/>
              </a:tabLst>
            </a:pPr>
            <a:r>
              <a:rPr lang="en-US" altLang="de-DE" dirty="0"/>
              <a:t>Storage Location</a:t>
            </a:r>
          </a:p>
          <a:p>
            <a:pPr lvl="1">
              <a:lnSpc>
                <a:spcPct val="90000"/>
              </a:lnSpc>
              <a:tabLst>
                <a:tab pos="1971675" algn="l"/>
              </a:tabLst>
            </a:pPr>
            <a:r>
              <a:rPr lang="en-US" altLang="de-DE" dirty="0"/>
              <a:t>An organizational unit allowing differentiation between the various stocks of a material in a plant</a:t>
            </a:r>
          </a:p>
          <a:p>
            <a:pPr lvl="1">
              <a:lnSpc>
                <a:spcPct val="90000"/>
              </a:lnSpc>
              <a:tabLst>
                <a:tab pos="1971675" algn="l"/>
              </a:tabLst>
            </a:pPr>
            <a:endParaRPr lang="en-US" altLang="de-DE" dirty="0"/>
          </a:p>
          <a:p>
            <a:pPr>
              <a:lnSpc>
                <a:spcPct val="90000"/>
              </a:lnSpc>
              <a:tabLst>
                <a:tab pos="1971675" algn="l"/>
              </a:tabLst>
            </a:pPr>
            <a:r>
              <a:rPr lang="en-US" altLang="de-DE" dirty="0"/>
              <a:t>Work Center Locations (in SAP system </a:t>
            </a:r>
            <a:r>
              <a:rPr lang="en-US" altLang="de-DE" sz="1400" dirty="0">
                <a:sym typeface="Wingdings" panose="05000000000000000000" pitchFamily="2" charset="2"/>
              </a:rPr>
              <a:t></a:t>
            </a:r>
            <a:r>
              <a:rPr lang="en-US" altLang="de-DE" dirty="0">
                <a:sym typeface="Wingdings" panose="05000000000000000000" pitchFamily="2" charset="2"/>
              </a:rPr>
              <a:t> </a:t>
            </a:r>
            <a:r>
              <a:rPr lang="en-US" altLang="de-DE" dirty="0"/>
              <a:t>master data)</a:t>
            </a:r>
          </a:p>
          <a:p>
            <a:pPr lvl="1">
              <a:lnSpc>
                <a:spcPct val="90000"/>
              </a:lnSpc>
              <a:tabLst>
                <a:tab pos="1971675" algn="l"/>
              </a:tabLst>
            </a:pPr>
            <a:r>
              <a:rPr lang="en-US" altLang="de-DE" dirty="0"/>
              <a:t>An organizational unit that defines where and when an operation is performed</a:t>
            </a:r>
          </a:p>
          <a:p>
            <a:pPr lvl="1">
              <a:lnSpc>
                <a:spcPct val="90000"/>
              </a:lnSpc>
              <a:tabLst>
                <a:tab pos="1971675" algn="l"/>
              </a:tabLst>
            </a:pPr>
            <a:r>
              <a:rPr lang="en-US" altLang="de-DE" dirty="0"/>
              <a:t>Has an available capacity</a:t>
            </a:r>
          </a:p>
          <a:p>
            <a:pPr lvl="1">
              <a:lnSpc>
                <a:spcPct val="90000"/>
              </a:lnSpc>
              <a:tabLst>
                <a:tab pos="1971675" algn="l"/>
              </a:tabLst>
            </a:pPr>
            <a:r>
              <a:rPr lang="en-US" altLang="de-DE" dirty="0"/>
              <a:t>Activities performed are valuated by charge rates, which are determined by cost centers and activity types. </a:t>
            </a:r>
          </a:p>
          <a:p>
            <a:pPr lvl="1">
              <a:lnSpc>
                <a:spcPct val="90000"/>
              </a:lnSpc>
              <a:tabLst>
                <a:tab pos="1971675" algn="l"/>
              </a:tabLst>
            </a:pPr>
            <a:r>
              <a:rPr lang="en-US" altLang="de-DE" dirty="0"/>
              <a:t>Can be machines, people, production lines or groups of tradespeople </a:t>
            </a:r>
          </a:p>
        </p:txBody>
      </p:sp>
      <p:sp>
        <p:nvSpPr>
          <p:cNvPr id="3" name="Titel 2"/>
          <p:cNvSpPr>
            <a:spLocks noGrp="1"/>
          </p:cNvSpPr>
          <p:nvPr>
            <p:ph type="title"/>
          </p:nvPr>
        </p:nvSpPr>
        <p:spPr/>
        <p:txBody>
          <a:bodyPr/>
          <a:lstStyle/>
          <a:p>
            <a:r>
              <a:rPr lang="en-US" altLang="de-DE" dirty="0"/>
              <a:t>PP Organizational Structure</a:t>
            </a:r>
            <a:endParaRPr lang="de-DE" dirty="0"/>
          </a:p>
        </p:txBody>
      </p:sp>
    </p:spTree>
    <p:extLst>
      <p:ext uri="{BB962C8B-B14F-4D97-AF65-F5344CB8AC3E}">
        <p14:creationId xmlns:p14="http://schemas.microsoft.com/office/powerpoint/2010/main" val="362050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Global Bike Structure for Production Planning</a:t>
            </a:r>
            <a:endParaRPr lang="de-DE" dirty="0"/>
          </a:p>
        </p:txBody>
      </p:sp>
      <p:grpSp>
        <p:nvGrpSpPr>
          <p:cNvPr id="53" name="Gruppieren 52"/>
          <p:cNvGrpSpPr/>
          <p:nvPr/>
        </p:nvGrpSpPr>
        <p:grpSpPr>
          <a:xfrm>
            <a:off x="2362800" y="1522519"/>
            <a:ext cx="7467600" cy="4729162"/>
            <a:chOff x="1042988" y="1557338"/>
            <a:chExt cx="7467600" cy="4729162"/>
          </a:xfrm>
        </p:grpSpPr>
        <p:sp>
          <p:nvSpPr>
            <p:cNvPr id="4" name="Rectangle 5"/>
            <p:cNvSpPr>
              <a:spLocks noChangeArrowheads="1"/>
            </p:cNvSpPr>
            <p:nvPr/>
          </p:nvSpPr>
          <p:spPr bwMode="white">
            <a:xfrm>
              <a:off x="3114675" y="1557338"/>
              <a:ext cx="1312863" cy="349250"/>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5" name="Line 8"/>
            <p:cNvSpPr>
              <a:spLocks noChangeShapeType="1"/>
            </p:cNvSpPr>
            <p:nvPr/>
          </p:nvSpPr>
          <p:spPr bwMode="white">
            <a:xfrm>
              <a:off x="3776663" y="1916113"/>
              <a:ext cx="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 name="Line 10"/>
            <p:cNvSpPr>
              <a:spLocks noChangeShapeType="1"/>
            </p:cNvSpPr>
            <p:nvPr/>
          </p:nvSpPr>
          <p:spPr bwMode="white">
            <a:xfrm>
              <a:off x="1835150" y="2276475"/>
              <a:ext cx="3816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7" name="Rectangle 5"/>
            <p:cNvSpPr>
              <a:spLocks noChangeArrowheads="1"/>
            </p:cNvSpPr>
            <p:nvPr/>
          </p:nvSpPr>
          <p:spPr bwMode="white">
            <a:xfrm>
              <a:off x="1042988" y="2565400"/>
              <a:ext cx="1720850" cy="349250"/>
            </a:xfrm>
            <a:prstGeom prst="rect">
              <a:avLst/>
            </a:prstGeom>
            <a:solidFill>
              <a:schemeClr val="tx2">
                <a:lumMod val="20000"/>
                <a:lumOff val="80000"/>
              </a:schemeClr>
            </a:solidFill>
            <a:ln w="12700" algn="ctr">
              <a:solidFill>
                <a:schemeClr val="tx1"/>
              </a:solidFill>
              <a:miter lim="800000"/>
              <a:headEnd/>
              <a:tailEnd/>
            </a:ln>
          </p:spPr>
          <p:txBody>
            <a:bodyPr wrap="none" lIns="90000" tIns="46800" rIns="90000" bIns="46800">
              <a:spAutoFit/>
            </a:bodyPr>
            <a:lstStyle/>
            <a:p>
              <a:pPr marL="244475" indent="-244475" algn="ctr">
                <a:spcBef>
                  <a:spcPct val="0"/>
                </a:spcBef>
                <a:buClr>
                  <a:schemeClr val="accent1"/>
                </a:buClr>
                <a:buSzPct val="80000"/>
                <a:defRPr/>
              </a:pPr>
              <a:r>
                <a:rPr lang="en-US" sz="1600" dirty="0">
                  <a:latin typeface="Arial" charset="0"/>
                  <a:ea typeface="Arial Unicode MS" pitchFamily="34" charset="-128"/>
                  <a:cs typeface="Arial Unicode MS" pitchFamily="34" charset="-128"/>
                </a:rPr>
                <a:t>Global Bike Inc.</a:t>
              </a:r>
              <a:endParaRPr lang="de-DE" sz="1600" dirty="0">
                <a:latin typeface="Arial" charset="0"/>
                <a:ea typeface="Arial Unicode MS" pitchFamily="34" charset="-128"/>
                <a:cs typeface="Arial Unicode MS" pitchFamily="34" charset="-128"/>
              </a:endParaRPr>
            </a:p>
          </p:txBody>
        </p:sp>
        <p:sp>
          <p:nvSpPr>
            <p:cNvPr id="8" name="Rectangle 5"/>
            <p:cNvSpPr>
              <a:spLocks noChangeArrowheads="1"/>
            </p:cNvSpPr>
            <p:nvPr/>
          </p:nvSpPr>
          <p:spPr bwMode="white">
            <a:xfrm>
              <a:off x="4140200" y="2565400"/>
              <a:ext cx="2917825" cy="349250"/>
            </a:xfrm>
            <a:prstGeom prst="rect">
              <a:avLst/>
            </a:prstGeom>
            <a:solidFill>
              <a:schemeClr val="tx2">
                <a:lumMod val="20000"/>
                <a:lumOff val="80000"/>
              </a:schemeClr>
            </a:solidFill>
            <a:ln w="12700" algn="ctr">
              <a:solidFill>
                <a:schemeClr val="tx1"/>
              </a:solidFill>
              <a:miter lim="800000"/>
              <a:headEnd/>
              <a:tailEnd/>
            </a:ln>
          </p:spPr>
          <p:txBody>
            <a:bodyPr wrap="none" lIns="90000" tIns="46800" rIns="90000" bIns="46800">
              <a:spAutoFit/>
            </a:bodyPr>
            <a:lstStyle/>
            <a:p>
              <a:pPr marL="244475" indent="-244475" algn="ctr">
                <a:spcBef>
                  <a:spcPct val="0"/>
                </a:spcBef>
                <a:buClr>
                  <a:schemeClr val="accent1"/>
                </a:buClr>
                <a:buSzPct val="80000"/>
                <a:defRPr/>
              </a:pPr>
              <a:r>
                <a:rPr lang="en-US" sz="1600" dirty="0">
                  <a:latin typeface="Arial" charset="0"/>
                  <a:ea typeface="Arial Unicode MS" pitchFamily="34" charset="-128"/>
                  <a:cs typeface="Arial Unicode MS" pitchFamily="34" charset="-128"/>
                </a:rPr>
                <a:t>Global Bike Germany GmbH</a:t>
              </a:r>
              <a:endParaRPr lang="de-DE" sz="1600" dirty="0">
                <a:latin typeface="Arial" charset="0"/>
                <a:ea typeface="Arial Unicode MS" pitchFamily="34" charset="-128"/>
                <a:cs typeface="Arial Unicode MS" pitchFamily="34" charset="-128"/>
              </a:endParaRPr>
            </a:p>
          </p:txBody>
        </p:sp>
        <p:sp>
          <p:nvSpPr>
            <p:cNvPr id="9" name="Line 8"/>
            <p:cNvSpPr>
              <a:spLocks noChangeShapeType="1"/>
            </p:cNvSpPr>
            <p:nvPr/>
          </p:nvSpPr>
          <p:spPr bwMode="white">
            <a:xfrm>
              <a:off x="183515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0" name="Line 8"/>
            <p:cNvSpPr>
              <a:spLocks noChangeShapeType="1"/>
            </p:cNvSpPr>
            <p:nvPr/>
          </p:nvSpPr>
          <p:spPr bwMode="white">
            <a:xfrm>
              <a:off x="565150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1" name="Line 8"/>
            <p:cNvSpPr>
              <a:spLocks noChangeShapeType="1"/>
            </p:cNvSpPr>
            <p:nvPr/>
          </p:nvSpPr>
          <p:spPr bwMode="white">
            <a:xfrm>
              <a:off x="183515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2" name="Rectangle 5"/>
            <p:cNvSpPr>
              <a:spLocks noChangeArrowheads="1"/>
            </p:cNvSpPr>
            <p:nvPr/>
          </p:nvSpPr>
          <p:spPr bwMode="white">
            <a:xfrm>
              <a:off x="1435100" y="3284538"/>
              <a:ext cx="792163" cy="349250"/>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Dallas</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3" name="Line 8"/>
            <p:cNvSpPr>
              <a:spLocks noChangeShapeType="1"/>
            </p:cNvSpPr>
            <p:nvPr/>
          </p:nvSpPr>
          <p:spPr bwMode="white">
            <a:xfrm>
              <a:off x="565150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4" name="Rectangle 5"/>
            <p:cNvSpPr>
              <a:spLocks noChangeArrowheads="1"/>
            </p:cNvSpPr>
            <p:nvPr/>
          </p:nvSpPr>
          <p:spPr bwMode="white">
            <a:xfrm>
              <a:off x="5035550" y="3284538"/>
              <a:ext cx="1243013" cy="349250"/>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Heidelberg</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5" name="Rectangle 5"/>
            <p:cNvSpPr>
              <a:spLocks noChangeArrowheads="1"/>
            </p:cNvSpPr>
            <p:nvPr/>
          </p:nvSpPr>
          <p:spPr bwMode="white">
            <a:xfrm>
              <a:off x="7918450" y="1557338"/>
              <a:ext cx="568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Client</a:t>
              </a:r>
              <a:endParaRPr lang="de-DE" altLang="de-DE" b="0">
                <a:ea typeface="Arial Unicode MS" panose="020B0604020202020204" pitchFamily="34" charset="-128"/>
                <a:cs typeface="Arial Unicode MS" panose="020B0604020202020204" pitchFamily="34" charset="-128"/>
              </a:endParaRPr>
            </a:p>
          </p:txBody>
        </p:sp>
        <p:sp>
          <p:nvSpPr>
            <p:cNvPr id="16" name="Rectangle 5"/>
            <p:cNvSpPr>
              <a:spLocks noChangeArrowheads="1"/>
            </p:cNvSpPr>
            <p:nvPr/>
          </p:nvSpPr>
          <p:spPr bwMode="white">
            <a:xfrm>
              <a:off x="7680325" y="2524125"/>
              <a:ext cx="83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Company</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Code</a:t>
              </a:r>
              <a:endParaRPr lang="de-DE" altLang="de-DE" b="0">
                <a:ea typeface="Arial Unicode MS" panose="020B0604020202020204" pitchFamily="34" charset="-128"/>
                <a:cs typeface="Arial Unicode MS" panose="020B0604020202020204" pitchFamily="34" charset="-128"/>
              </a:endParaRPr>
            </a:p>
          </p:txBody>
        </p:sp>
        <p:sp>
          <p:nvSpPr>
            <p:cNvPr id="17" name="Rectangle 5"/>
            <p:cNvSpPr>
              <a:spLocks noChangeArrowheads="1"/>
            </p:cNvSpPr>
            <p:nvPr/>
          </p:nvSpPr>
          <p:spPr bwMode="white">
            <a:xfrm>
              <a:off x="7969250" y="3314700"/>
              <a:ext cx="527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Plant</a:t>
              </a:r>
              <a:endParaRPr lang="de-DE" altLang="de-DE" b="0">
                <a:ea typeface="Arial Unicode MS" panose="020B0604020202020204" pitchFamily="34" charset="-128"/>
                <a:cs typeface="Arial Unicode MS" panose="020B0604020202020204" pitchFamily="34" charset="-128"/>
              </a:endParaRPr>
            </a:p>
          </p:txBody>
        </p:sp>
        <p:sp>
          <p:nvSpPr>
            <p:cNvPr id="18" name="Rectangle 5"/>
            <p:cNvSpPr>
              <a:spLocks noChangeArrowheads="1"/>
            </p:cNvSpPr>
            <p:nvPr/>
          </p:nvSpPr>
          <p:spPr bwMode="white">
            <a:xfrm>
              <a:off x="7739063" y="4292600"/>
              <a:ext cx="754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Storage</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Location</a:t>
              </a:r>
              <a:endParaRPr lang="de-DE" altLang="de-DE" b="0">
                <a:ea typeface="Arial Unicode MS" panose="020B0604020202020204" pitchFamily="34" charset="-128"/>
                <a:cs typeface="Arial Unicode MS" panose="020B0604020202020204" pitchFamily="34" charset="-128"/>
              </a:endParaRPr>
            </a:p>
          </p:txBody>
        </p:sp>
        <p:sp>
          <p:nvSpPr>
            <p:cNvPr id="19" name="Line 8"/>
            <p:cNvSpPr>
              <a:spLocks noChangeShapeType="1"/>
            </p:cNvSpPr>
            <p:nvPr/>
          </p:nvSpPr>
          <p:spPr bwMode="white">
            <a:xfrm>
              <a:off x="1747838" y="3644900"/>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0" name="Rectangle 5"/>
            <p:cNvSpPr>
              <a:spLocks noChangeArrowheads="1"/>
            </p:cNvSpPr>
            <p:nvPr/>
          </p:nvSpPr>
          <p:spPr bwMode="white">
            <a:xfrm>
              <a:off x="1819275" y="3860800"/>
              <a:ext cx="1036638"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21" name="Rectangle 5"/>
            <p:cNvSpPr>
              <a:spLocks noChangeArrowheads="1"/>
            </p:cNvSpPr>
            <p:nvPr/>
          </p:nvSpPr>
          <p:spPr bwMode="white">
            <a:xfrm>
              <a:off x="1822450" y="4219575"/>
              <a:ext cx="116522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22" name="Rectangle 5"/>
            <p:cNvSpPr>
              <a:spLocks noChangeArrowheads="1"/>
            </p:cNvSpPr>
            <p:nvPr/>
          </p:nvSpPr>
          <p:spPr bwMode="white">
            <a:xfrm>
              <a:off x="1820863" y="4579938"/>
              <a:ext cx="1150937"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23" name="Rectangle 5"/>
            <p:cNvSpPr>
              <a:spLocks noChangeArrowheads="1"/>
            </p:cNvSpPr>
            <p:nvPr/>
          </p:nvSpPr>
          <p:spPr bwMode="white">
            <a:xfrm>
              <a:off x="1827213" y="4940300"/>
              <a:ext cx="105727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24" name="Line 10"/>
            <p:cNvSpPr>
              <a:spLocks noChangeShapeType="1"/>
            </p:cNvSpPr>
            <p:nvPr/>
          </p:nvSpPr>
          <p:spPr bwMode="white">
            <a:xfrm>
              <a:off x="1747838" y="4003675"/>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5" name="Line 10"/>
            <p:cNvSpPr>
              <a:spLocks noChangeShapeType="1"/>
            </p:cNvSpPr>
            <p:nvPr/>
          </p:nvSpPr>
          <p:spPr bwMode="white">
            <a:xfrm>
              <a:off x="1747838" y="436403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6" name="Line 10"/>
            <p:cNvSpPr>
              <a:spLocks noChangeShapeType="1"/>
            </p:cNvSpPr>
            <p:nvPr/>
          </p:nvSpPr>
          <p:spPr bwMode="white">
            <a:xfrm>
              <a:off x="1747838" y="472440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7" name="Line 10"/>
            <p:cNvSpPr>
              <a:spLocks noChangeShapeType="1"/>
            </p:cNvSpPr>
            <p:nvPr/>
          </p:nvSpPr>
          <p:spPr bwMode="white">
            <a:xfrm>
              <a:off x="1747838" y="508476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8" name="Line 8"/>
            <p:cNvSpPr>
              <a:spLocks noChangeShapeType="1"/>
            </p:cNvSpPr>
            <p:nvPr/>
          </p:nvSpPr>
          <p:spPr bwMode="white">
            <a:xfrm>
              <a:off x="5419725" y="3644900"/>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9" name="Rectangle 5"/>
            <p:cNvSpPr>
              <a:spLocks noChangeArrowheads="1"/>
            </p:cNvSpPr>
            <p:nvPr/>
          </p:nvSpPr>
          <p:spPr bwMode="white">
            <a:xfrm>
              <a:off x="5491163" y="3860800"/>
              <a:ext cx="1036637"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0" name="Rectangle 5"/>
            <p:cNvSpPr>
              <a:spLocks noChangeArrowheads="1"/>
            </p:cNvSpPr>
            <p:nvPr/>
          </p:nvSpPr>
          <p:spPr bwMode="white">
            <a:xfrm>
              <a:off x="5494338" y="4219575"/>
              <a:ext cx="116522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1" name="Rectangle 5"/>
            <p:cNvSpPr>
              <a:spLocks noChangeArrowheads="1"/>
            </p:cNvSpPr>
            <p:nvPr/>
          </p:nvSpPr>
          <p:spPr bwMode="white">
            <a:xfrm>
              <a:off x="5492750" y="4579938"/>
              <a:ext cx="1150938"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2" name="Rectangle 5"/>
            <p:cNvSpPr>
              <a:spLocks noChangeArrowheads="1"/>
            </p:cNvSpPr>
            <p:nvPr/>
          </p:nvSpPr>
          <p:spPr bwMode="white">
            <a:xfrm>
              <a:off x="5499100" y="4940300"/>
              <a:ext cx="105727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3" name="Line 10"/>
            <p:cNvSpPr>
              <a:spLocks noChangeShapeType="1"/>
            </p:cNvSpPr>
            <p:nvPr/>
          </p:nvSpPr>
          <p:spPr bwMode="white">
            <a:xfrm>
              <a:off x="5419725" y="4003675"/>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4" name="Line 10"/>
            <p:cNvSpPr>
              <a:spLocks noChangeShapeType="1"/>
            </p:cNvSpPr>
            <p:nvPr/>
          </p:nvSpPr>
          <p:spPr bwMode="white">
            <a:xfrm>
              <a:off x="5419725" y="4364038"/>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5" name="Line 10"/>
            <p:cNvSpPr>
              <a:spLocks noChangeShapeType="1"/>
            </p:cNvSpPr>
            <p:nvPr/>
          </p:nvSpPr>
          <p:spPr bwMode="white">
            <a:xfrm>
              <a:off x="5419725" y="4724400"/>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6" name="Line 10"/>
            <p:cNvSpPr>
              <a:spLocks noChangeShapeType="1"/>
            </p:cNvSpPr>
            <p:nvPr/>
          </p:nvSpPr>
          <p:spPr bwMode="white">
            <a:xfrm>
              <a:off x="5419725" y="5084763"/>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7" name="Line 8"/>
            <p:cNvSpPr>
              <a:spLocks noChangeShapeType="1"/>
            </p:cNvSpPr>
            <p:nvPr/>
          </p:nvSpPr>
          <p:spPr bwMode="white">
            <a:xfrm>
              <a:off x="1547813" y="3644900"/>
              <a:ext cx="0" cy="25209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8" name="Rectangle 5"/>
            <p:cNvSpPr>
              <a:spLocks noChangeArrowheads="1"/>
            </p:cNvSpPr>
            <p:nvPr/>
          </p:nvSpPr>
          <p:spPr bwMode="white">
            <a:xfrm>
              <a:off x="1622425" y="5310188"/>
              <a:ext cx="79057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Assembly</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9" name="Rectangle 5"/>
            <p:cNvSpPr>
              <a:spLocks noChangeArrowheads="1"/>
            </p:cNvSpPr>
            <p:nvPr/>
          </p:nvSpPr>
          <p:spPr bwMode="white">
            <a:xfrm>
              <a:off x="1620838" y="5668963"/>
              <a:ext cx="825500"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Packaging</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0" name="Rectangle 5"/>
            <p:cNvSpPr>
              <a:spLocks noChangeArrowheads="1"/>
            </p:cNvSpPr>
            <p:nvPr/>
          </p:nvSpPr>
          <p:spPr bwMode="white">
            <a:xfrm>
              <a:off x="1620838" y="6029325"/>
              <a:ext cx="827087"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Inspection</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1" name="Line 10"/>
            <p:cNvSpPr>
              <a:spLocks noChangeShapeType="1"/>
            </p:cNvSpPr>
            <p:nvPr/>
          </p:nvSpPr>
          <p:spPr bwMode="white">
            <a:xfrm>
              <a:off x="1546225" y="5445125"/>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2" name="Line 10"/>
            <p:cNvSpPr>
              <a:spLocks noChangeShapeType="1"/>
            </p:cNvSpPr>
            <p:nvPr/>
          </p:nvSpPr>
          <p:spPr bwMode="white">
            <a:xfrm>
              <a:off x="1546225" y="5805488"/>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3" name="Line 10"/>
            <p:cNvSpPr>
              <a:spLocks noChangeShapeType="1"/>
            </p:cNvSpPr>
            <p:nvPr/>
          </p:nvSpPr>
          <p:spPr bwMode="white">
            <a:xfrm>
              <a:off x="1546225" y="6165850"/>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4" name="Line 8"/>
            <p:cNvSpPr>
              <a:spLocks noChangeShapeType="1"/>
            </p:cNvSpPr>
            <p:nvPr/>
          </p:nvSpPr>
          <p:spPr bwMode="white">
            <a:xfrm>
              <a:off x="1547813" y="3644900"/>
              <a:ext cx="0" cy="25209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5" name="Line 8"/>
            <p:cNvSpPr>
              <a:spLocks noChangeShapeType="1"/>
            </p:cNvSpPr>
            <p:nvPr/>
          </p:nvSpPr>
          <p:spPr bwMode="white">
            <a:xfrm>
              <a:off x="5148263" y="3644900"/>
              <a:ext cx="0" cy="25209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6" name="Rectangle 5"/>
            <p:cNvSpPr>
              <a:spLocks noChangeArrowheads="1"/>
            </p:cNvSpPr>
            <p:nvPr/>
          </p:nvSpPr>
          <p:spPr bwMode="white">
            <a:xfrm>
              <a:off x="5222875" y="5310188"/>
              <a:ext cx="79057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Assembly</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7" name="Rectangle 5"/>
            <p:cNvSpPr>
              <a:spLocks noChangeArrowheads="1"/>
            </p:cNvSpPr>
            <p:nvPr/>
          </p:nvSpPr>
          <p:spPr bwMode="white">
            <a:xfrm>
              <a:off x="5221288" y="5668963"/>
              <a:ext cx="825500"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Packaging</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8" name="Rectangle 5"/>
            <p:cNvSpPr>
              <a:spLocks noChangeArrowheads="1"/>
            </p:cNvSpPr>
            <p:nvPr/>
          </p:nvSpPr>
          <p:spPr bwMode="white">
            <a:xfrm>
              <a:off x="5221288" y="6029325"/>
              <a:ext cx="827087"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Inspection</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9" name="Line 10"/>
            <p:cNvSpPr>
              <a:spLocks noChangeShapeType="1"/>
            </p:cNvSpPr>
            <p:nvPr/>
          </p:nvSpPr>
          <p:spPr bwMode="white">
            <a:xfrm>
              <a:off x="5146675" y="5445125"/>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0" name="Line 10"/>
            <p:cNvSpPr>
              <a:spLocks noChangeShapeType="1"/>
            </p:cNvSpPr>
            <p:nvPr/>
          </p:nvSpPr>
          <p:spPr bwMode="white">
            <a:xfrm>
              <a:off x="5146675" y="5805488"/>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1" name="Line 10"/>
            <p:cNvSpPr>
              <a:spLocks noChangeShapeType="1"/>
            </p:cNvSpPr>
            <p:nvPr/>
          </p:nvSpPr>
          <p:spPr bwMode="white">
            <a:xfrm>
              <a:off x="5146675" y="6165850"/>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2" name="Rectangle 5"/>
            <p:cNvSpPr>
              <a:spLocks noChangeArrowheads="1"/>
            </p:cNvSpPr>
            <p:nvPr/>
          </p:nvSpPr>
          <p:spPr bwMode="white">
            <a:xfrm>
              <a:off x="6742113" y="5661025"/>
              <a:ext cx="175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(Work Center Location)</a:t>
              </a:r>
              <a:endParaRPr lang="de-DE" altLang="de-DE" b="0">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1640003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GBI Enterprise Structure in SAP ERP (Logistics)</a:t>
            </a:r>
            <a:endParaRPr lang="de-DE" dirty="0"/>
          </a:p>
        </p:txBody>
      </p:sp>
      <p:grpSp>
        <p:nvGrpSpPr>
          <p:cNvPr id="78" name="Gruppieren 77"/>
          <p:cNvGrpSpPr/>
          <p:nvPr/>
        </p:nvGrpSpPr>
        <p:grpSpPr>
          <a:xfrm>
            <a:off x="1638900" y="1399487"/>
            <a:ext cx="8915400" cy="4975225"/>
            <a:chOff x="76200" y="1219200"/>
            <a:chExt cx="8915400" cy="4975225"/>
          </a:xfrm>
        </p:grpSpPr>
        <p:sp>
          <p:nvSpPr>
            <p:cNvPr id="4" name="AutoShape 3"/>
            <p:cNvSpPr>
              <a:spLocks noChangeArrowheads="1"/>
            </p:cNvSpPr>
            <p:nvPr/>
          </p:nvSpPr>
          <p:spPr bwMode="auto">
            <a:xfrm>
              <a:off x="76200" y="1219200"/>
              <a:ext cx="8915400" cy="4953000"/>
            </a:xfrm>
            <a:prstGeom prst="parallelogram">
              <a:avLst>
                <a:gd name="adj" fmla="val 45000"/>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5" name="Text Box 4"/>
            <p:cNvSpPr txBox="1">
              <a:spLocks noChangeArrowheads="1"/>
            </p:cNvSpPr>
            <p:nvPr/>
          </p:nvSpPr>
          <p:spPr bwMode="auto">
            <a:xfrm>
              <a:off x="179388" y="5857875"/>
              <a:ext cx="1268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Client GBI</a:t>
              </a:r>
            </a:p>
          </p:txBody>
        </p:sp>
        <p:sp>
          <p:nvSpPr>
            <p:cNvPr id="6" name="AutoShape 5"/>
            <p:cNvSpPr>
              <a:spLocks noChangeArrowheads="1"/>
            </p:cNvSpPr>
            <p:nvPr/>
          </p:nvSpPr>
          <p:spPr bwMode="auto">
            <a:xfrm>
              <a:off x="304800" y="1268413"/>
              <a:ext cx="4267200" cy="4572000"/>
            </a:xfrm>
            <a:prstGeom prst="parallelogram">
              <a:avLst>
                <a:gd name="adj" fmla="val 47731"/>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7" name="Text Box 6"/>
            <p:cNvSpPr txBox="1">
              <a:spLocks noChangeArrowheads="1"/>
            </p:cNvSpPr>
            <p:nvPr/>
          </p:nvSpPr>
          <p:spPr bwMode="auto">
            <a:xfrm>
              <a:off x="293688"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US00</a:t>
              </a:r>
            </a:p>
          </p:txBody>
        </p:sp>
        <p:sp>
          <p:nvSpPr>
            <p:cNvPr id="8" name="AutoShape 7"/>
            <p:cNvSpPr>
              <a:spLocks noChangeArrowheads="1"/>
            </p:cNvSpPr>
            <p:nvPr/>
          </p:nvSpPr>
          <p:spPr bwMode="auto">
            <a:xfrm>
              <a:off x="523875"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9" name="AutoShape 8"/>
            <p:cNvSpPr>
              <a:spLocks noChangeArrowheads="1"/>
            </p:cNvSpPr>
            <p:nvPr/>
          </p:nvSpPr>
          <p:spPr bwMode="auto">
            <a:xfrm>
              <a:off x="2700338" y="1268413"/>
              <a:ext cx="2808287"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0" name="AutoShape 9"/>
            <p:cNvSpPr>
              <a:spLocks noChangeArrowheads="1"/>
            </p:cNvSpPr>
            <p:nvPr/>
          </p:nvSpPr>
          <p:spPr bwMode="auto">
            <a:xfrm>
              <a:off x="3995738" y="1296988"/>
              <a:ext cx="3600450" cy="4572000"/>
            </a:xfrm>
            <a:prstGeom prst="parallelogram">
              <a:avLst>
                <a:gd name="adj" fmla="val 57056"/>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1" name="AutoShape 10"/>
            <p:cNvSpPr>
              <a:spLocks noChangeArrowheads="1"/>
            </p:cNvSpPr>
            <p:nvPr/>
          </p:nvSpPr>
          <p:spPr bwMode="auto">
            <a:xfrm>
              <a:off x="42338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2" name="AutoShape 11"/>
            <p:cNvSpPr>
              <a:spLocks noChangeArrowheads="1"/>
            </p:cNvSpPr>
            <p:nvPr/>
          </p:nvSpPr>
          <p:spPr bwMode="auto">
            <a:xfrm>
              <a:off x="49450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3" name="AutoShape 12"/>
            <p:cNvSpPr>
              <a:spLocks noChangeArrowheads="1"/>
            </p:cNvSpPr>
            <p:nvPr/>
          </p:nvSpPr>
          <p:spPr bwMode="auto">
            <a:xfrm>
              <a:off x="1258888"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4" name="AutoShape 13"/>
            <p:cNvSpPr>
              <a:spLocks noChangeArrowheads="1"/>
            </p:cNvSpPr>
            <p:nvPr/>
          </p:nvSpPr>
          <p:spPr bwMode="auto">
            <a:xfrm>
              <a:off x="1979613"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5" name="Text Box 14"/>
            <p:cNvSpPr txBox="1">
              <a:spLocks noChangeArrowheads="1"/>
            </p:cNvSpPr>
            <p:nvPr/>
          </p:nvSpPr>
          <p:spPr bwMode="auto">
            <a:xfrm>
              <a:off x="538163"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Dallas</a:t>
              </a:r>
            </a:p>
            <a:p>
              <a:pPr>
                <a:spcBef>
                  <a:spcPct val="0"/>
                </a:spcBef>
                <a:buClrTx/>
                <a:buFontTx/>
                <a:buNone/>
              </a:pPr>
              <a:r>
                <a:rPr lang="en-US" altLang="de-DE" sz="1400" b="0">
                  <a:cs typeface="Times New Roman" panose="02020603050405020304" pitchFamily="18" charset="0"/>
                </a:rPr>
                <a:t> DL00</a:t>
              </a:r>
            </a:p>
          </p:txBody>
        </p:sp>
        <p:sp>
          <p:nvSpPr>
            <p:cNvPr id="16" name="Text Box 15"/>
            <p:cNvSpPr txBox="1">
              <a:spLocks noChangeArrowheads="1"/>
            </p:cNvSpPr>
            <p:nvPr/>
          </p:nvSpPr>
          <p:spPr bwMode="auto">
            <a:xfrm>
              <a:off x="1258888"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Miami</a:t>
              </a:r>
            </a:p>
            <a:p>
              <a:pPr>
                <a:spcBef>
                  <a:spcPct val="0"/>
                </a:spcBef>
                <a:buClrTx/>
                <a:buFontTx/>
                <a:buNone/>
              </a:pPr>
              <a:r>
                <a:rPr lang="en-US" altLang="de-DE" sz="1400" b="0">
                  <a:cs typeface="Times New Roman" panose="02020603050405020304" pitchFamily="18" charset="0"/>
                </a:rPr>
                <a:t> MI00</a:t>
              </a:r>
            </a:p>
          </p:txBody>
        </p:sp>
        <p:sp>
          <p:nvSpPr>
            <p:cNvPr id="17" name="Text Box 16"/>
            <p:cNvSpPr txBox="1">
              <a:spLocks noChangeArrowheads="1"/>
            </p:cNvSpPr>
            <p:nvPr/>
          </p:nvSpPr>
          <p:spPr bwMode="auto">
            <a:xfrm>
              <a:off x="19780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S. Diego</a:t>
              </a:r>
            </a:p>
            <a:p>
              <a:pPr>
                <a:spcBef>
                  <a:spcPct val="0"/>
                </a:spcBef>
                <a:buClrTx/>
                <a:buFontTx/>
                <a:buNone/>
              </a:pPr>
              <a:r>
                <a:rPr lang="en-US" altLang="de-DE" sz="1400" b="0">
                  <a:cs typeface="Times New Roman" panose="02020603050405020304" pitchFamily="18" charset="0"/>
                </a:rPr>
                <a:t>SD00</a:t>
              </a:r>
            </a:p>
          </p:txBody>
        </p:sp>
        <p:sp>
          <p:nvSpPr>
            <p:cNvPr id="18" name="Text Box 17"/>
            <p:cNvSpPr txBox="1">
              <a:spLocks noChangeArrowheads="1"/>
            </p:cNvSpPr>
            <p:nvPr/>
          </p:nvSpPr>
          <p:spPr bwMode="auto">
            <a:xfrm>
              <a:off x="2670175"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CA00</a:t>
              </a:r>
            </a:p>
          </p:txBody>
        </p:sp>
        <p:sp>
          <p:nvSpPr>
            <p:cNvPr id="19" name="AutoShape 18"/>
            <p:cNvSpPr>
              <a:spLocks noChangeArrowheads="1"/>
            </p:cNvSpPr>
            <p:nvPr/>
          </p:nvSpPr>
          <p:spPr bwMode="auto">
            <a:xfrm>
              <a:off x="2916238" y="1341438"/>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20" name="Text Box 19"/>
            <p:cNvSpPr txBox="1">
              <a:spLocks noChangeArrowheads="1"/>
            </p:cNvSpPr>
            <p:nvPr/>
          </p:nvSpPr>
          <p:spPr bwMode="auto">
            <a:xfrm>
              <a:off x="29305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Toronto</a:t>
              </a:r>
            </a:p>
            <a:p>
              <a:pPr>
                <a:spcBef>
                  <a:spcPct val="0"/>
                </a:spcBef>
                <a:buClrTx/>
                <a:buFontTx/>
                <a:buNone/>
              </a:pPr>
              <a:r>
                <a:rPr lang="en-US" altLang="de-DE" sz="1400" b="0">
                  <a:solidFill>
                    <a:srgbClr val="EAEAEA"/>
                  </a:solidFill>
                  <a:cs typeface="Times New Roman" panose="02020603050405020304" pitchFamily="18" charset="0"/>
                </a:rPr>
                <a:t>TO00</a:t>
              </a:r>
            </a:p>
          </p:txBody>
        </p:sp>
        <p:sp>
          <p:nvSpPr>
            <p:cNvPr id="21" name="Text Box 20"/>
            <p:cNvSpPr txBox="1">
              <a:spLocks noChangeArrowheads="1"/>
            </p:cNvSpPr>
            <p:nvPr/>
          </p:nvSpPr>
          <p:spPr bwMode="auto">
            <a:xfrm>
              <a:off x="539750" y="1341438"/>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Shipping Point</a:t>
              </a:r>
            </a:p>
          </p:txBody>
        </p:sp>
        <p:sp>
          <p:nvSpPr>
            <p:cNvPr id="22" name="AutoShape 21"/>
            <p:cNvSpPr>
              <a:spLocks noChangeArrowheads="1"/>
            </p:cNvSpPr>
            <p:nvPr/>
          </p:nvSpPr>
          <p:spPr bwMode="auto">
            <a:xfrm>
              <a:off x="22780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DL00</a:t>
              </a:r>
            </a:p>
          </p:txBody>
        </p:sp>
        <p:sp>
          <p:nvSpPr>
            <p:cNvPr id="23" name="Text Box 22"/>
            <p:cNvSpPr txBox="1">
              <a:spLocks noChangeArrowheads="1"/>
            </p:cNvSpPr>
            <p:nvPr/>
          </p:nvSpPr>
          <p:spPr bwMode="auto">
            <a:xfrm>
              <a:off x="539750" y="2066925"/>
              <a:ext cx="81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Storage </a:t>
              </a:r>
            </a:p>
            <a:p>
              <a:pPr eaLnBrk="1" hangingPunct="1">
                <a:spcBef>
                  <a:spcPct val="0"/>
                </a:spcBef>
                <a:buClrTx/>
                <a:buFontTx/>
                <a:buNone/>
              </a:pPr>
              <a:r>
                <a:rPr lang="en-US" altLang="de-DE"/>
                <a:t>Location</a:t>
              </a:r>
            </a:p>
          </p:txBody>
        </p:sp>
        <p:sp>
          <p:nvSpPr>
            <p:cNvPr id="24" name="AutoShape 23"/>
            <p:cNvSpPr>
              <a:spLocks noChangeArrowheads="1"/>
            </p:cNvSpPr>
            <p:nvPr/>
          </p:nvSpPr>
          <p:spPr bwMode="auto">
            <a:xfrm>
              <a:off x="20970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25" name="AutoShape 24"/>
            <p:cNvSpPr>
              <a:spLocks noChangeArrowheads="1"/>
            </p:cNvSpPr>
            <p:nvPr/>
          </p:nvSpPr>
          <p:spPr bwMode="auto">
            <a:xfrm>
              <a:off x="298767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26" name="AutoShape 25"/>
            <p:cNvSpPr>
              <a:spLocks noChangeArrowheads="1"/>
            </p:cNvSpPr>
            <p:nvPr/>
          </p:nvSpPr>
          <p:spPr bwMode="auto">
            <a:xfrm>
              <a:off x="3708400"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SD00</a:t>
              </a:r>
            </a:p>
          </p:txBody>
        </p:sp>
        <p:sp>
          <p:nvSpPr>
            <p:cNvPr id="27" name="AutoShape 26"/>
            <p:cNvSpPr>
              <a:spLocks noChangeArrowheads="1"/>
            </p:cNvSpPr>
            <p:nvPr/>
          </p:nvSpPr>
          <p:spPr bwMode="auto">
            <a:xfrm>
              <a:off x="59737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HD00</a:t>
              </a:r>
            </a:p>
          </p:txBody>
        </p:sp>
        <p:sp>
          <p:nvSpPr>
            <p:cNvPr id="28" name="AutoShape 27"/>
            <p:cNvSpPr>
              <a:spLocks noChangeArrowheads="1"/>
            </p:cNvSpPr>
            <p:nvPr/>
          </p:nvSpPr>
          <p:spPr bwMode="auto">
            <a:xfrm>
              <a:off x="668972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HH00</a:t>
              </a:r>
            </a:p>
          </p:txBody>
        </p:sp>
        <p:sp>
          <p:nvSpPr>
            <p:cNvPr id="29" name="AutoShape 28"/>
            <p:cNvSpPr>
              <a:spLocks noChangeArrowheads="1"/>
            </p:cNvSpPr>
            <p:nvPr/>
          </p:nvSpPr>
          <p:spPr bwMode="auto">
            <a:xfrm>
              <a:off x="6042025" y="1271588"/>
              <a:ext cx="2808288"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30" name="Text Box 29"/>
            <p:cNvSpPr txBox="1">
              <a:spLocks noChangeArrowheads="1"/>
            </p:cNvSpPr>
            <p:nvPr/>
          </p:nvSpPr>
          <p:spPr bwMode="auto">
            <a:xfrm>
              <a:off x="6011863"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AU00</a:t>
              </a:r>
            </a:p>
          </p:txBody>
        </p:sp>
        <p:sp>
          <p:nvSpPr>
            <p:cNvPr id="31" name="AutoShape 30"/>
            <p:cNvSpPr>
              <a:spLocks noChangeArrowheads="1"/>
            </p:cNvSpPr>
            <p:nvPr/>
          </p:nvSpPr>
          <p:spPr bwMode="auto">
            <a:xfrm>
              <a:off x="6257925" y="1344613"/>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2" name="Text Box 31"/>
            <p:cNvSpPr txBox="1">
              <a:spLocks noChangeArrowheads="1"/>
            </p:cNvSpPr>
            <p:nvPr/>
          </p:nvSpPr>
          <p:spPr bwMode="auto">
            <a:xfrm>
              <a:off x="6272213" y="5087938"/>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Perth</a:t>
              </a:r>
            </a:p>
            <a:p>
              <a:pPr>
                <a:spcBef>
                  <a:spcPct val="0"/>
                </a:spcBef>
                <a:buClrTx/>
                <a:buFontTx/>
                <a:buNone/>
              </a:pPr>
              <a:r>
                <a:rPr lang="en-US" altLang="de-DE" sz="1400" b="0">
                  <a:solidFill>
                    <a:srgbClr val="EAEAEA"/>
                  </a:solidFill>
                  <a:cs typeface="Times New Roman" panose="02020603050405020304" pitchFamily="18" charset="0"/>
                </a:rPr>
                <a:t>PE00</a:t>
              </a:r>
            </a:p>
          </p:txBody>
        </p:sp>
        <p:sp>
          <p:nvSpPr>
            <p:cNvPr id="33" name="AutoShape 32"/>
            <p:cNvSpPr>
              <a:spLocks noChangeArrowheads="1"/>
            </p:cNvSpPr>
            <p:nvPr/>
          </p:nvSpPr>
          <p:spPr bwMode="auto">
            <a:xfrm>
              <a:off x="495300" y="3068638"/>
              <a:ext cx="7964488" cy="1579562"/>
            </a:xfrm>
            <a:prstGeom prst="parallelogram">
              <a:avLst>
                <a:gd name="adj" fmla="val 46524"/>
              </a:avLst>
            </a:prstGeom>
            <a:gradFill rotWithShape="0">
              <a:gsLst>
                <a:gs pos="0">
                  <a:srgbClr val="1F8AFF"/>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1F8AFF"/>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4" name="Text Box 33"/>
            <p:cNvSpPr txBox="1">
              <a:spLocks noChangeArrowheads="1"/>
            </p:cNvSpPr>
            <p:nvPr/>
          </p:nvSpPr>
          <p:spPr bwMode="auto">
            <a:xfrm>
              <a:off x="2411413" y="3068638"/>
              <a:ext cx="48831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Central Purchasing Organization (global) GL00</a:t>
              </a:r>
              <a:endParaRPr lang="en-US" altLang="de-DE" sz="1600">
                <a:cs typeface="Times New Roman" panose="02020603050405020304" pitchFamily="18" charset="0"/>
              </a:endParaRPr>
            </a:p>
          </p:txBody>
        </p:sp>
        <p:sp>
          <p:nvSpPr>
            <p:cNvPr id="35" name="AutoShape 34"/>
            <p:cNvSpPr>
              <a:spLocks noChangeArrowheads="1"/>
            </p:cNvSpPr>
            <p:nvPr/>
          </p:nvSpPr>
          <p:spPr bwMode="auto">
            <a:xfrm>
              <a:off x="900113" y="3429000"/>
              <a:ext cx="2663825" cy="1143000"/>
            </a:xfrm>
            <a:prstGeom prst="parallelogram">
              <a:avLst>
                <a:gd name="adj" fmla="val 4666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6" name="Text Box 35"/>
            <p:cNvSpPr txBox="1">
              <a:spLocks noChangeArrowheads="1"/>
            </p:cNvSpPr>
            <p:nvPr/>
          </p:nvSpPr>
          <p:spPr bwMode="auto">
            <a:xfrm>
              <a:off x="1392238" y="3429000"/>
              <a:ext cx="2819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Org. US00</a:t>
              </a:r>
              <a:endParaRPr lang="en-US" altLang="de-DE" sz="1400">
                <a:cs typeface="Times New Roman" panose="02020603050405020304" pitchFamily="18" charset="0"/>
              </a:endParaRPr>
            </a:p>
          </p:txBody>
        </p:sp>
        <p:sp>
          <p:nvSpPr>
            <p:cNvPr id="37" name="AutoShape 36"/>
            <p:cNvSpPr>
              <a:spLocks noChangeArrowheads="1"/>
            </p:cNvSpPr>
            <p:nvPr/>
          </p:nvSpPr>
          <p:spPr bwMode="auto">
            <a:xfrm>
              <a:off x="4572000" y="3429000"/>
              <a:ext cx="2016125" cy="1143000"/>
            </a:xfrm>
            <a:prstGeom prst="parallelogram">
              <a:avLst>
                <a:gd name="adj" fmla="val 4597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8" name="Text Box 37"/>
            <p:cNvSpPr txBox="1">
              <a:spLocks noChangeArrowheads="1"/>
            </p:cNvSpPr>
            <p:nvPr/>
          </p:nvSpPr>
          <p:spPr bwMode="auto">
            <a:xfrm>
              <a:off x="3995738"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DE00</a:t>
              </a:r>
            </a:p>
          </p:txBody>
        </p:sp>
        <p:sp>
          <p:nvSpPr>
            <p:cNvPr id="39" name="Text Box 38"/>
            <p:cNvSpPr txBox="1">
              <a:spLocks noChangeArrowheads="1"/>
            </p:cNvSpPr>
            <p:nvPr/>
          </p:nvSpPr>
          <p:spPr bwMode="auto">
            <a:xfrm>
              <a:off x="4211638"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Heidelb.</a:t>
              </a:r>
            </a:p>
            <a:p>
              <a:pPr>
                <a:spcBef>
                  <a:spcPct val="0"/>
                </a:spcBef>
                <a:buClrTx/>
                <a:buFontTx/>
                <a:buNone/>
              </a:pPr>
              <a:r>
                <a:rPr lang="en-US" altLang="de-DE" sz="1400" b="0">
                  <a:cs typeface="Times New Roman" panose="02020603050405020304" pitchFamily="18" charset="0"/>
                </a:rPr>
                <a:t> HD00</a:t>
              </a:r>
            </a:p>
          </p:txBody>
        </p:sp>
        <p:sp>
          <p:nvSpPr>
            <p:cNvPr id="40" name="Text Box 39"/>
            <p:cNvSpPr txBox="1">
              <a:spLocks noChangeArrowheads="1"/>
            </p:cNvSpPr>
            <p:nvPr/>
          </p:nvSpPr>
          <p:spPr bwMode="auto">
            <a:xfrm>
              <a:off x="4932363"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Hamburg</a:t>
              </a:r>
            </a:p>
            <a:p>
              <a:pPr>
                <a:spcBef>
                  <a:spcPct val="0"/>
                </a:spcBef>
                <a:buClrTx/>
                <a:buFontTx/>
                <a:buNone/>
              </a:pPr>
              <a:r>
                <a:rPr lang="en-US" altLang="de-DE" sz="1400" b="0">
                  <a:cs typeface="Times New Roman" panose="02020603050405020304" pitchFamily="18" charset="0"/>
                </a:rPr>
                <a:t> HH00</a:t>
              </a:r>
            </a:p>
          </p:txBody>
        </p:sp>
        <p:sp>
          <p:nvSpPr>
            <p:cNvPr id="41" name="AutoShape 40"/>
            <p:cNvSpPr>
              <a:spLocks noChangeArrowheads="1"/>
            </p:cNvSpPr>
            <p:nvPr/>
          </p:nvSpPr>
          <p:spPr bwMode="auto">
            <a:xfrm>
              <a:off x="19716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42" name="AutoShape 41"/>
            <p:cNvSpPr>
              <a:spLocks noChangeArrowheads="1"/>
            </p:cNvSpPr>
            <p:nvPr/>
          </p:nvSpPr>
          <p:spPr bwMode="auto">
            <a:xfrm>
              <a:off x="1844675"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3" name="AutoShape 42"/>
            <p:cNvSpPr>
              <a:spLocks noChangeArrowheads="1"/>
            </p:cNvSpPr>
            <p:nvPr/>
          </p:nvSpPr>
          <p:spPr bwMode="auto">
            <a:xfrm>
              <a:off x="1716088" y="27082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4" name="AutoShape 43"/>
            <p:cNvSpPr>
              <a:spLocks noChangeArrowheads="1"/>
            </p:cNvSpPr>
            <p:nvPr/>
          </p:nvSpPr>
          <p:spPr bwMode="auto">
            <a:xfrm>
              <a:off x="2835275" y="184626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5" name="AutoShape 44"/>
            <p:cNvSpPr>
              <a:spLocks noChangeArrowheads="1"/>
            </p:cNvSpPr>
            <p:nvPr/>
          </p:nvSpPr>
          <p:spPr bwMode="auto">
            <a:xfrm>
              <a:off x="27082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6" name="AutoShape 45"/>
            <p:cNvSpPr>
              <a:spLocks noChangeArrowheads="1"/>
            </p:cNvSpPr>
            <p:nvPr/>
          </p:nvSpPr>
          <p:spPr bwMode="auto">
            <a:xfrm>
              <a:off x="2579688"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7" name="AutoShape 46"/>
            <p:cNvSpPr>
              <a:spLocks noChangeArrowheads="1"/>
            </p:cNvSpPr>
            <p:nvPr/>
          </p:nvSpPr>
          <p:spPr bwMode="auto">
            <a:xfrm>
              <a:off x="3554413"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8" name="AutoShape 47"/>
            <p:cNvSpPr>
              <a:spLocks noChangeArrowheads="1"/>
            </p:cNvSpPr>
            <p:nvPr/>
          </p:nvSpPr>
          <p:spPr bwMode="auto">
            <a:xfrm>
              <a:off x="342741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9" name="AutoShape 48"/>
            <p:cNvSpPr>
              <a:spLocks noChangeArrowheads="1"/>
            </p:cNvSpPr>
            <p:nvPr/>
          </p:nvSpPr>
          <p:spPr bwMode="auto">
            <a:xfrm>
              <a:off x="3298825"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0" name="AutoShape 49"/>
            <p:cNvSpPr>
              <a:spLocks noChangeArrowheads="1"/>
            </p:cNvSpPr>
            <p:nvPr/>
          </p:nvSpPr>
          <p:spPr bwMode="auto">
            <a:xfrm>
              <a:off x="4495800" y="1844675"/>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51" name="AutoShape 50"/>
            <p:cNvSpPr>
              <a:spLocks noChangeArrowheads="1"/>
            </p:cNvSpPr>
            <p:nvPr/>
          </p:nvSpPr>
          <p:spPr bwMode="auto">
            <a:xfrm>
              <a:off x="4368800" y="213201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52" name="AutoShape 51"/>
            <p:cNvSpPr>
              <a:spLocks noChangeArrowheads="1"/>
            </p:cNvSpPr>
            <p:nvPr/>
          </p:nvSpPr>
          <p:spPr bwMode="auto">
            <a:xfrm>
              <a:off x="4240213" y="241935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53" name="AutoShape 52"/>
            <p:cNvSpPr>
              <a:spLocks noChangeArrowheads="1"/>
            </p:cNvSpPr>
            <p:nvPr/>
          </p:nvSpPr>
          <p:spPr bwMode="auto">
            <a:xfrm>
              <a:off x="5807075" y="18430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54" name="AutoShape 53"/>
            <p:cNvSpPr>
              <a:spLocks noChangeArrowheads="1"/>
            </p:cNvSpPr>
            <p:nvPr/>
          </p:nvSpPr>
          <p:spPr bwMode="auto">
            <a:xfrm>
              <a:off x="568166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55" name="AutoShape 54"/>
            <p:cNvSpPr>
              <a:spLocks noChangeArrowheads="1"/>
            </p:cNvSpPr>
            <p:nvPr/>
          </p:nvSpPr>
          <p:spPr bwMode="auto">
            <a:xfrm>
              <a:off x="5554663"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6" name="AutoShape 55"/>
            <p:cNvSpPr>
              <a:spLocks noChangeArrowheads="1"/>
            </p:cNvSpPr>
            <p:nvPr/>
          </p:nvSpPr>
          <p:spPr bwMode="auto">
            <a:xfrm>
              <a:off x="5426075" y="27066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7" name="AutoShape 56"/>
            <p:cNvSpPr>
              <a:spLocks noChangeArrowheads="1"/>
            </p:cNvSpPr>
            <p:nvPr/>
          </p:nvSpPr>
          <p:spPr bwMode="auto">
            <a:xfrm>
              <a:off x="65166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58" name="AutoShape 57"/>
            <p:cNvSpPr>
              <a:spLocks noChangeArrowheads="1"/>
            </p:cNvSpPr>
            <p:nvPr/>
          </p:nvSpPr>
          <p:spPr bwMode="auto">
            <a:xfrm>
              <a:off x="6389688"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9" name="AutoShape 58"/>
            <p:cNvSpPr>
              <a:spLocks noChangeArrowheads="1"/>
            </p:cNvSpPr>
            <p:nvPr/>
          </p:nvSpPr>
          <p:spPr bwMode="auto">
            <a:xfrm>
              <a:off x="6261100"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60" name="AutoShape 59"/>
            <p:cNvSpPr>
              <a:spLocks noChangeArrowheads="1"/>
            </p:cNvSpPr>
            <p:nvPr/>
          </p:nvSpPr>
          <p:spPr bwMode="auto">
            <a:xfrm>
              <a:off x="4667250" y="1412875"/>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TO00</a:t>
              </a:r>
            </a:p>
          </p:txBody>
        </p:sp>
        <p:sp>
          <p:nvSpPr>
            <p:cNvPr id="61" name="AutoShape 60"/>
            <p:cNvSpPr>
              <a:spLocks noChangeArrowheads="1"/>
            </p:cNvSpPr>
            <p:nvPr/>
          </p:nvSpPr>
          <p:spPr bwMode="auto">
            <a:xfrm>
              <a:off x="7832725" y="184626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62" name="AutoShape 61"/>
            <p:cNvSpPr>
              <a:spLocks noChangeArrowheads="1"/>
            </p:cNvSpPr>
            <p:nvPr/>
          </p:nvSpPr>
          <p:spPr bwMode="auto">
            <a:xfrm>
              <a:off x="7705725" y="213360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63" name="AutoShape 62"/>
            <p:cNvSpPr>
              <a:spLocks noChangeArrowheads="1"/>
            </p:cNvSpPr>
            <p:nvPr/>
          </p:nvSpPr>
          <p:spPr bwMode="auto">
            <a:xfrm>
              <a:off x="7577138" y="2420938"/>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64" name="AutoShape 63"/>
            <p:cNvSpPr>
              <a:spLocks noChangeArrowheads="1"/>
            </p:cNvSpPr>
            <p:nvPr/>
          </p:nvSpPr>
          <p:spPr bwMode="auto">
            <a:xfrm>
              <a:off x="8004175" y="1414463"/>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PE00</a:t>
              </a:r>
            </a:p>
          </p:txBody>
        </p:sp>
        <p:sp>
          <p:nvSpPr>
            <p:cNvPr id="65" name="AutoShape 64"/>
            <p:cNvSpPr>
              <a:spLocks noChangeArrowheads="1"/>
            </p:cNvSpPr>
            <p:nvPr/>
          </p:nvSpPr>
          <p:spPr bwMode="auto">
            <a:xfrm>
              <a:off x="3276600"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66" name="Text Box 65"/>
            <p:cNvSpPr txBox="1">
              <a:spLocks noChangeArrowheads="1"/>
            </p:cNvSpPr>
            <p:nvPr/>
          </p:nvSpPr>
          <p:spPr bwMode="auto">
            <a:xfrm>
              <a:off x="3708400"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CA00</a:t>
              </a:r>
              <a:endParaRPr lang="en-US" altLang="de-DE" sz="1400">
                <a:solidFill>
                  <a:srgbClr val="EAEAEA"/>
                </a:solidFill>
                <a:cs typeface="Times New Roman" panose="02020603050405020304" pitchFamily="18" charset="0"/>
              </a:endParaRPr>
            </a:p>
          </p:txBody>
        </p:sp>
        <p:sp>
          <p:nvSpPr>
            <p:cNvPr id="67" name="AutoShape 66"/>
            <p:cNvSpPr>
              <a:spLocks noChangeArrowheads="1"/>
            </p:cNvSpPr>
            <p:nvPr/>
          </p:nvSpPr>
          <p:spPr bwMode="auto">
            <a:xfrm>
              <a:off x="1096963" y="3789363"/>
              <a:ext cx="3095625" cy="609600"/>
            </a:xfrm>
            <a:prstGeom prst="parallelogram">
              <a:avLst>
                <a:gd name="adj" fmla="val 45303"/>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68" name="Text Box 67"/>
            <p:cNvSpPr txBox="1">
              <a:spLocks noChangeArrowheads="1"/>
            </p:cNvSpPr>
            <p:nvPr/>
          </p:nvSpPr>
          <p:spPr bwMode="auto">
            <a:xfrm>
              <a:off x="1187450" y="3860800"/>
              <a:ext cx="30972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Group North America</a:t>
              </a:r>
            </a:p>
            <a:p>
              <a:pPr eaLnBrk="1" hangingPunct="1">
                <a:spcBef>
                  <a:spcPct val="0"/>
                </a:spcBef>
                <a:buClrTx/>
                <a:buFontTx/>
                <a:buNone/>
              </a:pPr>
              <a:r>
                <a:rPr lang="en-US" altLang="de-DE" sz="1400"/>
                <a:t>                       N00</a:t>
              </a:r>
              <a:endParaRPr lang="en-US" altLang="de-DE" sz="1400">
                <a:cs typeface="Times New Roman" panose="02020603050405020304" pitchFamily="18" charset="0"/>
              </a:endParaRPr>
            </a:p>
          </p:txBody>
        </p:sp>
        <p:sp>
          <p:nvSpPr>
            <p:cNvPr id="69" name="Text Box 68"/>
            <p:cNvSpPr txBox="1">
              <a:spLocks noChangeArrowheads="1"/>
            </p:cNvSpPr>
            <p:nvPr/>
          </p:nvSpPr>
          <p:spPr bwMode="auto">
            <a:xfrm>
              <a:off x="5292725" y="3429000"/>
              <a:ext cx="10080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PO DE00</a:t>
              </a:r>
              <a:endParaRPr lang="en-US" altLang="de-DE" sz="1400">
                <a:cs typeface="Times New Roman" panose="02020603050405020304" pitchFamily="18" charset="0"/>
              </a:endParaRPr>
            </a:p>
          </p:txBody>
        </p:sp>
        <p:sp>
          <p:nvSpPr>
            <p:cNvPr id="70" name="AutoShape 69"/>
            <p:cNvSpPr>
              <a:spLocks noChangeArrowheads="1"/>
            </p:cNvSpPr>
            <p:nvPr/>
          </p:nvSpPr>
          <p:spPr bwMode="auto">
            <a:xfrm>
              <a:off x="4716463" y="3789363"/>
              <a:ext cx="1584325" cy="609600"/>
            </a:xfrm>
            <a:prstGeom prst="parallelogram">
              <a:avLst>
                <a:gd name="adj" fmla="val 47094"/>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1" name="Text Box 70"/>
            <p:cNvSpPr txBox="1">
              <a:spLocks noChangeArrowheads="1"/>
            </p:cNvSpPr>
            <p:nvPr/>
          </p:nvSpPr>
          <p:spPr bwMode="auto">
            <a:xfrm>
              <a:off x="4716463" y="3860800"/>
              <a:ext cx="15113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     PGr Europe</a:t>
              </a:r>
            </a:p>
            <a:p>
              <a:pPr eaLnBrk="1" hangingPunct="1">
                <a:spcBef>
                  <a:spcPct val="0"/>
                </a:spcBef>
                <a:buClrTx/>
                <a:buFontTx/>
                <a:buNone/>
              </a:pPr>
              <a:r>
                <a:rPr lang="en-US" altLang="de-DE" sz="1400"/>
                <a:t>        E00</a:t>
              </a:r>
              <a:endParaRPr lang="en-US" altLang="de-DE" sz="1400">
                <a:cs typeface="Times New Roman" panose="02020603050405020304" pitchFamily="18" charset="0"/>
              </a:endParaRPr>
            </a:p>
          </p:txBody>
        </p:sp>
        <p:sp>
          <p:nvSpPr>
            <p:cNvPr id="72" name="AutoShape 71"/>
            <p:cNvSpPr>
              <a:spLocks noChangeArrowheads="1"/>
            </p:cNvSpPr>
            <p:nvPr/>
          </p:nvSpPr>
          <p:spPr bwMode="auto">
            <a:xfrm>
              <a:off x="6588125"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73" name="Text Box 72"/>
            <p:cNvSpPr txBox="1">
              <a:spLocks noChangeArrowheads="1"/>
            </p:cNvSpPr>
            <p:nvPr/>
          </p:nvSpPr>
          <p:spPr bwMode="auto">
            <a:xfrm>
              <a:off x="7019925"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AU00</a:t>
              </a:r>
              <a:endParaRPr lang="en-US" altLang="de-DE" sz="1400">
                <a:solidFill>
                  <a:srgbClr val="EAEAEA"/>
                </a:solidFill>
                <a:cs typeface="Times New Roman" panose="02020603050405020304" pitchFamily="18" charset="0"/>
              </a:endParaRPr>
            </a:p>
          </p:txBody>
        </p:sp>
        <p:sp>
          <p:nvSpPr>
            <p:cNvPr id="74" name="AutoShape 73"/>
            <p:cNvSpPr>
              <a:spLocks noChangeArrowheads="1"/>
            </p:cNvSpPr>
            <p:nvPr/>
          </p:nvSpPr>
          <p:spPr bwMode="auto">
            <a:xfrm>
              <a:off x="6732588" y="3860800"/>
              <a:ext cx="792162" cy="609600"/>
            </a:xfrm>
            <a:prstGeom prst="parallelogram">
              <a:avLst>
                <a:gd name="adj" fmla="val 45313"/>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5" name="Text Box 74"/>
            <p:cNvSpPr txBox="1">
              <a:spLocks noChangeArrowheads="1"/>
            </p:cNvSpPr>
            <p:nvPr/>
          </p:nvSpPr>
          <p:spPr bwMode="auto">
            <a:xfrm>
              <a:off x="6805613" y="3860800"/>
              <a:ext cx="7191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Asia</a:t>
              </a:r>
            </a:p>
            <a:p>
              <a:pPr eaLnBrk="1" hangingPunct="1">
                <a:spcBef>
                  <a:spcPct val="0"/>
                </a:spcBef>
                <a:buClrTx/>
                <a:buFontTx/>
                <a:buNone/>
              </a:pPr>
              <a:r>
                <a:rPr lang="en-US" altLang="de-DE" sz="1400">
                  <a:solidFill>
                    <a:srgbClr val="EAEAEA"/>
                  </a:solidFill>
                </a:rPr>
                <a:t>A00</a:t>
              </a:r>
              <a:endParaRPr lang="en-US" altLang="de-DE" sz="1400">
                <a:solidFill>
                  <a:srgbClr val="EAEAEA"/>
                </a:solidFill>
                <a:cs typeface="Times New Roman" panose="02020603050405020304" pitchFamily="18" charset="0"/>
              </a:endParaRPr>
            </a:p>
          </p:txBody>
        </p:sp>
        <p:sp>
          <p:nvSpPr>
            <p:cNvPr id="76" name="Text Box 75"/>
            <p:cNvSpPr txBox="1">
              <a:spLocks noChangeArrowheads="1"/>
            </p:cNvSpPr>
            <p:nvPr/>
          </p:nvSpPr>
          <p:spPr bwMode="auto">
            <a:xfrm>
              <a:off x="8050213" y="5084763"/>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Plant</a:t>
              </a:r>
            </a:p>
          </p:txBody>
        </p:sp>
        <p:sp>
          <p:nvSpPr>
            <p:cNvPr id="77" name="Text Box 76"/>
            <p:cNvSpPr txBox="1">
              <a:spLocks noChangeArrowheads="1"/>
            </p:cNvSpPr>
            <p:nvPr/>
          </p:nvSpPr>
          <p:spPr bwMode="auto">
            <a:xfrm>
              <a:off x="7305675" y="5589588"/>
              <a:ext cx="12985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Company Code</a:t>
              </a:r>
            </a:p>
          </p:txBody>
        </p:sp>
      </p:grpSp>
    </p:spTree>
    <p:extLst>
      <p:ext uri="{BB962C8B-B14F-4D97-AF65-F5344CB8AC3E}">
        <p14:creationId xmlns:p14="http://schemas.microsoft.com/office/powerpoint/2010/main" val="726199413"/>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1" id="{32696891-6260-4D8D-AB31-F1C204081A38}" vid="{B72584D7-7D1F-4BD9-9F01-A4F5E0412201}"/>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SAP_Template_169_en</Template>
  <TotalTime>0</TotalTime>
  <Words>4857</Words>
  <Application>Microsoft Office PowerPoint</Application>
  <PresentationFormat>Benutzerdefiniert</PresentationFormat>
  <Paragraphs>899</Paragraphs>
  <Slides>61</Slides>
  <Notes>16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61</vt:i4>
      </vt:variant>
    </vt:vector>
  </HeadingPairs>
  <TitlesOfParts>
    <vt:vector size="70" baseType="lpstr">
      <vt:lpstr>Angsana New</vt:lpstr>
      <vt:lpstr>Arial Unicode MS</vt:lpstr>
      <vt:lpstr>Arial</vt:lpstr>
      <vt:lpstr>Courier New</vt:lpstr>
      <vt:lpstr>Symbol</vt:lpstr>
      <vt:lpstr>Times New Roman</vt:lpstr>
      <vt:lpstr>Wingdings</vt:lpstr>
      <vt:lpstr>Wingdings</vt:lpstr>
      <vt:lpstr>SAP_2016_16x9_white</vt:lpstr>
      <vt:lpstr>Production Planning and Execution (PP)</vt:lpstr>
      <vt:lpstr>PowerPoint-Präsentation</vt:lpstr>
      <vt:lpstr>PowerPoint-Präsentation</vt:lpstr>
      <vt:lpstr>PowerPoint-Präsentation</vt:lpstr>
      <vt:lpstr>Functionality</vt:lpstr>
      <vt:lpstr>Unit Overview</vt:lpstr>
      <vt:lpstr>PP Organizational Structure</vt:lpstr>
      <vt:lpstr>Global Bike Structure for Production Planning</vt:lpstr>
      <vt:lpstr>GBI Enterprise Structure in SAP ERP (Logistics)</vt:lpstr>
      <vt:lpstr>PP Master Data</vt:lpstr>
      <vt:lpstr>Material Master Record</vt:lpstr>
      <vt:lpstr>Bill of Materials (BOM)</vt:lpstr>
      <vt:lpstr>Bill of Materials (BOM)</vt:lpstr>
      <vt:lpstr>Bill of Materials (BOM)</vt:lpstr>
      <vt:lpstr>Bill of Materials (BOM)</vt:lpstr>
      <vt:lpstr>BOM – Item Categories</vt:lpstr>
      <vt:lpstr>Routing</vt:lpstr>
      <vt:lpstr>Routing</vt:lpstr>
      <vt:lpstr>Routing</vt:lpstr>
      <vt:lpstr>Work Center</vt:lpstr>
      <vt:lpstr>Work Center</vt:lpstr>
      <vt:lpstr>Product Group</vt:lpstr>
      <vt:lpstr>PP Processes</vt:lpstr>
      <vt:lpstr>Production Planning &amp; Execution</vt:lpstr>
      <vt:lpstr>Production Planning &amp; Execution</vt:lpstr>
      <vt:lpstr>Forecasting</vt:lpstr>
      <vt:lpstr>Forecasting</vt:lpstr>
      <vt:lpstr>Sales and Operations Planning (SOP)</vt:lpstr>
      <vt:lpstr>Sales and Operations Planning (SOP)</vt:lpstr>
      <vt:lpstr>Demand Management</vt:lpstr>
      <vt:lpstr>Demand Management</vt:lpstr>
      <vt:lpstr>Planning Strategies</vt:lpstr>
      <vt:lpstr>Planning Strategy for Make-to-Stock</vt:lpstr>
      <vt:lpstr>Planning Strategy for Make-to-Order</vt:lpstr>
      <vt:lpstr>Master Production Scheduling (MPS)</vt:lpstr>
      <vt:lpstr>Material Requirement Planning (MRP)</vt:lpstr>
      <vt:lpstr>Demand-Independent vs. Dependent </vt:lpstr>
      <vt:lpstr>Material Requirement Planning (MRP)</vt:lpstr>
      <vt:lpstr>Net Requirements</vt:lpstr>
      <vt:lpstr>Lot sizing</vt:lpstr>
      <vt:lpstr>Procurement Type</vt:lpstr>
      <vt:lpstr>Multi-Level Scheduling</vt:lpstr>
      <vt:lpstr>MRP vs. Consumption-Based </vt:lpstr>
      <vt:lpstr>Consumption-Based </vt:lpstr>
      <vt:lpstr>Output of MRP </vt:lpstr>
      <vt:lpstr>Orders, orders, orders</vt:lpstr>
      <vt:lpstr>Manufacturing Execution Process</vt:lpstr>
      <vt:lpstr>Production Order</vt:lpstr>
      <vt:lpstr>Production Order</vt:lpstr>
      <vt:lpstr>Schedule</vt:lpstr>
      <vt:lpstr>Release</vt:lpstr>
      <vt:lpstr>Availability Check</vt:lpstr>
      <vt:lpstr>Schedule &amp; Release</vt:lpstr>
      <vt:lpstr>Shop Floor Documents</vt:lpstr>
      <vt:lpstr>Material Withdrawal</vt:lpstr>
      <vt:lpstr>Confirmations</vt:lpstr>
      <vt:lpstr>Goods Receipt</vt:lpstr>
      <vt:lpstr>Order Settlement</vt:lpstr>
      <vt:lpstr>Order Settlement</vt:lpstr>
      <vt:lpstr>Order Settlement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SAP UCC Magdeburg</dc:creator>
  <cp:keywords>2016/16:9/white</cp:keywords>
  <cp:lastModifiedBy>Tim Böttcher</cp:lastModifiedBy>
  <cp:revision>73</cp:revision>
  <dcterms:created xsi:type="dcterms:W3CDTF">2017-05-28T06:44:28Z</dcterms:created>
  <dcterms:modified xsi:type="dcterms:W3CDTF">2022-06-07T09:01:03Z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-1173631419</vt:i4>
  </property>
  <property fmtid="{D5CDD505-2E9C-101B-9397-08002B2CF9AE}" pid="3" name="_NewReviewCycle">
    <vt:lpwstr/>
  </property>
  <property fmtid="{D5CDD505-2E9C-101B-9397-08002B2CF9AE}" pid="4" name="_EmailSubject">
    <vt:lpwstr> UA Master Slides Diskussion</vt:lpwstr>
  </property>
  <property fmtid="{D5CDD505-2E9C-101B-9397-08002B2CF9AE}" pid="5" name="_AuthorEmail">
    <vt:lpwstr>kristof.schneider@sap.com</vt:lpwstr>
  </property>
  <property fmtid="{D5CDD505-2E9C-101B-9397-08002B2CF9AE}" pid="6" name="_AuthorEmailDisplayName">
    <vt:lpwstr>Schneider, Kristof</vt:lpwstr>
  </property>
  <property fmtid="{D5CDD505-2E9C-101B-9397-08002B2CF9AE}" pid="7" name="_PreviousAdHocReviewCycleID">
    <vt:i4>1357826825</vt:i4>
  </property>
</Properties>
</file>